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319" r:id="rId2"/>
    <p:sldId id="300" r:id="rId3"/>
    <p:sldId id="301" r:id="rId4"/>
    <p:sldId id="302" r:id="rId5"/>
    <p:sldId id="303" r:id="rId6"/>
    <p:sldId id="304" r:id="rId7"/>
  </p:sldIdLst>
  <p:sldSz cx="9144000" cy="6858000" type="screen4x3"/>
  <p:notesSz cx="6858000" cy="9144000"/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1" d="100"/>
          <a:sy n="81" d="100"/>
        </p:scale>
        <p:origin x="-83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ante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3" name="Substituent dată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9F207F-A6B2-4022-91C7-42B61F0615D8}" type="datetimeFigureOut">
              <a:rPr lang="ro-RO" smtClean="0"/>
              <a:pPr/>
              <a:t>18.05.2017</a:t>
            </a:fld>
            <a:endParaRPr lang="ro-RO"/>
          </a:p>
        </p:txBody>
      </p:sp>
      <p:sp>
        <p:nvSpPr>
          <p:cNvPr id="4" name="Substituent imagine diapozitiv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o-RO"/>
          </a:p>
        </p:txBody>
      </p:sp>
      <p:sp>
        <p:nvSpPr>
          <p:cNvPr id="5" name="Substituent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AEE448-BFA4-4792-BB5F-2F891F41C225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3502764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zitiv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titlu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o-RO" smtClean="0"/>
              <a:t>Faceți clic pentru editarea stilului de subtitlu al coordonatorului</a:t>
            </a:r>
            <a:endParaRPr lang="ro-RO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FE4E-4683-472D-80C0-387A50F7B171}" type="datetimeFigureOut">
              <a:rPr lang="ro-RO" smtClean="0"/>
              <a:pPr/>
              <a:t>18.05.2017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0D9E8-FE95-4180-B488-F2BC51B6D58D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FE4E-4683-472D-80C0-387A50F7B171}" type="datetimeFigureOut">
              <a:rPr lang="ro-RO" smtClean="0"/>
              <a:pPr/>
              <a:t>18.05.2017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0D9E8-FE95-4180-B488-F2BC51B6D58D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ntet secți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FE4E-4683-472D-80C0-387A50F7B171}" type="datetimeFigureOut">
              <a:rPr lang="ro-RO" smtClean="0"/>
              <a:pPr/>
              <a:t>18.05.2017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0D9E8-FE95-4180-B488-F2BC51B6D58D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conținut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conținut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FE4E-4683-472D-80C0-387A50F7B171}" type="datetimeFigureOut">
              <a:rPr lang="ro-RO" smtClean="0"/>
              <a:pPr/>
              <a:t>18.05.2017</a:t>
            </a:fld>
            <a:endParaRPr lang="ro-RO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0D9E8-FE95-4180-B488-F2BC51B6D58D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</p:txBody>
      </p:sp>
      <p:sp>
        <p:nvSpPr>
          <p:cNvPr id="4" name="Substituent conținut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5" name="Substituent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</p:txBody>
      </p:sp>
      <p:sp>
        <p:nvSpPr>
          <p:cNvPr id="6" name="Substituent conținut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7" name="Substituent dată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FE4E-4683-472D-80C0-387A50F7B171}" type="datetimeFigureOut">
              <a:rPr lang="ro-RO" smtClean="0"/>
              <a:pPr/>
              <a:t>18.05.2017</a:t>
            </a:fld>
            <a:endParaRPr lang="ro-RO"/>
          </a:p>
        </p:txBody>
      </p:sp>
      <p:sp>
        <p:nvSpPr>
          <p:cNvPr id="8" name="Substituent subsol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Substituent număr diapozitiv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0D9E8-FE95-4180-B488-F2BC51B6D58D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dată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FE4E-4683-472D-80C0-387A50F7B171}" type="datetimeFigureOut">
              <a:rPr lang="ro-RO" smtClean="0"/>
              <a:pPr/>
              <a:t>18.05.2017</a:t>
            </a:fld>
            <a:endParaRPr lang="ro-RO"/>
          </a:p>
        </p:txBody>
      </p:sp>
      <p:sp>
        <p:nvSpPr>
          <p:cNvPr id="4" name="Substituent subsol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ubstituent număr diapozitiv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0D9E8-FE95-4180-B488-F2BC51B6D58D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dată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FE4E-4683-472D-80C0-387A50F7B171}" type="datetimeFigureOut">
              <a:rPr lang="ro-RO" smtClean="0"/>
              <a:pPr/>
              <a:t>18.05.2017</a:t>
            </a:fld>
            <a:endParaRPr lang="ro-RO"/>
          </a:p>
        </p:txBody>
      </p:sp>
      <p:sp>
        <p:nvSpPr>
          <p:cNvPr id="3" name="Substituent subsol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0D9E8-FE95-4180-B488-F2BC51B6D58D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ținu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FE4E-4683-472D-80C0-387A50F7B171}" type="datetimeFigureOut">
              <a:rPr lang="ro-RO" smtClean="0"/>
              <a:pPr/>
              <a:t>18.05.2017</a:t>
            </a:fld>
            <a:endParaRPr lang="ro-RO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0D9E8-FE95-4180-B488-F2BC51B6D58D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i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o-RO"/>
          </a:p>
        </p:txBody>
      </p:sp>
      <p:sp>
        <p:nvSpPr>
          <p:cNvPr id="4" name="Substituent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FE4E-4683-472D-80C0-387A50F7B171}" type="datetimeFigureOut">
              <a:rPr lang="ro-RO" smtClean="0"/>
              <a:pPr/>
              <a:t>18.05.2017</a:t>
            </a:fld>
            <a:endParaRPr lang="ro-RO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0D9E8-FE95-4180-B488-F2BC51B6D58D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text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FE4E-4683-472D-80C0-387A50F7B171}" type="datetimeFigureOut">
              <a:rPr lang="ro-RO" smtClean="0"/>
              <a:pPr/>
              <a:t>18.05.2017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0D9E8-FE95-4180-B488-F2BC51B6D58D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text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FE4E-4683-472D-80C0-387A50F7B171}" type="datetimeFigureOut">
              <a:rPr lang="ro-RO" smtClean="0"/>
              <a:pPr/>
              <a:t>18.05.2017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0D9E8-FE95-4180-B488-F2BC51B6D58D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titl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FFE4E-4683-472D-80C0-387A50F7B171}" type="datetimeFigureOut">
              <a:rPr lang="ro-RO" smtClean="0"/>
              <a:pPr/>
              <a:t>18.05.2017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0D9E8-FE95-4180-B488-F2BC51B6D58D}" type="slidenum">
              <a:rPr lang="ro-RO" smtClean="0"/>
              <a:pPr/>
              <a:t>‹#›</a:t>
            </a:fld>
            <a:endParaRPr lang="ro-RO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/>
              <a:t>Capitolul</a:t>
            </a:r>
            <a:r>
              <a:rPr lang="en-US" b="1" dirty="0" smtClean="0"/>
              <a:t> 5</a:t>
            </a:r>
            <a:r>
              <a:rPr lang="ro-RO" b="1" dirty="0" smtClean="0"/>
              <a:t>.</a:t>
            </a:r>
            <a:endParaRPr lang="en-US" b="1" dirty="0" smtClean="0"/>
          </a:p>
          <a:p>
            <a:r>
              <a:rPr lang="en-US" b="1" dirty="0" smtClean="0"/>
              <a:t>5</a:t>
            </a:r>
            <a:r>
              <a:rPr lang="ro-RO" b="1" dirty="0" smtClean="0"/>
              <a:t>. </a:t>
            </a:r>
            <a:r>
              <a:rPr lang="en-US" b="1" dirty="0" smtClean="0"/>
              <a:t>DISPOZITIVE OPTOELECTRONICE</a:t>
            </a:r>
            <a:r>
              <a:rPr lang="ro-RO" dirty="0"/>
              <a:t/>
            </a:r>
            <a:br>
              <a:rPr lang="ro-RO" dirty="0"/>
            </a:br>
            <a:r>
              <a:rPr lang="ro-RO" dirty="0"/>
              <a:t> </a:t>
            </a:r>
            <a:r>
              <a:rPr lang="ro-RO" b="1" dirty="0"/>
              <a:t>5.1.2</a:t>
            </a:r>
            <a:r>
              <a:rPr lang="ro-RO" dirty="0"/>
              <a:t> </a:t>
            </a:r>
            <a:r>
              <a:rPr lang="ro-RO" b="1" dirty="0"/>
              <a:t>CELULA DE AFIŞAJ 7 SEGMENTE CU LED-uri</a:t>
            </a:r>
            <a:r>
              <a:rPr lang="ro-RO" dirty="0"/>
              <a:t/>
            </a:r>
            <a:br>
              <a:rPr lang="ro-RO" dirty="0"/>
            </a:br>
            <a:r>
              <a:rPr lang="ro-RO" dirty="0"/>
              <a:t>      </a:t>
            </a:r>
            <a:r>
              <a:rPr lang="en-US" dirty="0" smtClean="0"/>
              <a:t>    </a:t>
            </a:r>
            <a:r>
              <a:rPr lang="ro-RO" b="1" dirty="0" smtClean="0"/>
              <a:t>a</a:t>
            </a:r>
            <a:r>
              <a:rPr lang="ro-RO" b="1" dirty="0"/>
              <a:t>. CONSTRUCŢIE</a:t>
            </a:r>
            <a:br>
              <a:rPr lang="ro-RO" b="1" dirty="0"/>
            </a:br>
            <a:r>
              <a:rPr lang="ro-RO" b="1" dirty="0"/>
              <a:t>	    b. VERIFICARE</a:t>
            </a:r>
            <a:br>
              <a:rPr lang="ro-RO" b="1" dirty="0"/>
            </a:br>
            <a:r>
              <a:rPr lang="ro-RO" b="1" dirty="0"/>
              <a:t>	    c. CONECTARE ÎN CIRCUIT</a:t>
            </a: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3598616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0" y="0"/>
            <a:ext cx="9144000" cy="533399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o-RO" sz="2800" b="1" dirty="0" smtClean="0">
                <a:solidFill>
                  <a:srgbClr val="FFFF00"/>
                </a:solidFill>
              </a:rPr>
              <a:t>5.1.</a:t>
            </a:r>
            <a:r>
              <a:rPr lang="en-US" sz="2800" b="1" dirty="0" smtClean="0">
                <a:solidFill>
                  <a:srgbClr val="FFFF00"/>
                </a:solidFill>
              </a:rPr>
              <a:t>2</a:t>
            </a:r>
            <a:r>
              <a:rPr lang="ro-RO" sz="2800" b="1" dirty="0" smtClean="0">
                <a:solidFill>
                  <a:srgbClr val="FFFF00"/>
                </a:solidFill>
              </a:rPr>
              <a:t> CELULA DE AFIŞAJ 7 SEGMENTE CU LED-uri</a:t>
            </a:r>
            <a:endParaRPr lang="ro-RO" sz="2800" dirty="0" smtClean="0">
              <a:solidFill>
                <a:srgbClr val="FFFF00"/>
              </a:solidFill>
            </a:endParaRPr>
          </a:p>
          <a:p>
            <a:pPr>
              <a:buNone/>
            </a:pPr>
            <a:endParaRPr lang="ro-RO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Substituent conținut 2"/>
          <p:cNvSpPr txBox="1">
            <a:spLocks/>
          </p:cNvSpPr>
          <p:nvPr/>
        </p:nvSpPr>
        <p:spPr>
          <a:xfrm>
            <a:off x="0" y="457200"/>
            <a:ext cx="9144000" cy="533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lphaLcPeriod"/>
              <a:tabLst/>
              <a:defRPr/>
            </a:pPr>
            <a:r>
              <a:rPr lang="ro-RO" sz="2400" b="1" dirty="0" smtClean="0">
                <a:solidFill>
                  <a:srgbClr val="FFFF00"/>
                </a:solidFill>
              </a:rPr>
              <a:t>CONSTRUCŢIA </a:t>
            </a:r>
            <a:r>
              <a:rPr lang="en-US" sz="2400" b="1" dirty="0" smtClean="0">
                <a:solidFill>
                  <a:srgbClr val="FFFF00"/>
                </a:solidFill>
              </a:rPr>
              <a:t> A</a:t>
            </a:r>
            <a:r>
              <a:rPr lang="ro-RO" sz="2400" b="1" dirty="0" err="1" smtClean="0">
                <a:solidFill>
                  <a:srgbClr val="FFFF00"/>
                </a:solidFill>
              </a:rPr>
              <a:t>FIŞAJULUI</a:t>
            </a:r>
            <a:r>
              <a:rPr lang="ro-RO" sz="2400" b="1" dirty="0" smtClean="0">
                <a:solidFill>
                  <a:srgbClr val="FFFF00"/>
                </a:solidFill>
              </a:rPr>
              <a:t> 7 SEGMENTE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o-RO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ro-RO" sz="28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o-RO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8" name="Substituent conținut 2"/>
          <p:cNvSpPr txBox="1">
            <a:spLocks/>
          </p:cNvSpPr>
          <p:nvPr/>
        </p:nvSpPr>
        <p:spPr>
          <a:xfrm>
            <a:off x="0" y="4267200"/>
            <a:ext cx="9144000" cy="1981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/>
            <a:r>
              <a:rPr lang="ro-RO" sz="2400" b="1" dirty="0" smtClean="0"/>
              <a:t>Afişajul este format din 7 segmente. </a:t>
            </a:r>
          </a:p>
          <a:p>
            <a:pPr algn="just"/>
            <a:r>
              <a:rPr lang="ro-RO" sz="2400" b="1" dirty="0" smtClean="0"/>
              <a:t>Fiecare segment de afişaj este un led. </a:t>
            </a:r>
          </a:p>
          <a:p>
            <a:pPr algn="just"/>
            <a:r>
              <a:rPr lang="ro-RO" sz="2400" b="1" dirty="0" smtClean="0"/>
              <a:t>Pentru activarea unui segment acesta se polarizează direct.</a:t>
            </a:r>
          </a:p>
          <a:p>
            <a:pPr algn="just"/>
            <a:r>
              <a:rPr lang="ro-RO" sz="2400" b="1" dirty="0" smtClean="0"/>
              <a:t>Prin combinaţii ale segmentelor se formează cele zece cifre de la 0 la 9.</a:t>
            </a:r>
          </a:p>
          <a:p>
            <a:pPr algn="just"/>
            <a:r>
              <a:rPr lang="ro-RO" sz="2400" b="1" dirty="0" smtClean="0"/>
              <a:t>Prin polarizarea directă a segmentelor , în diverse combinaţii, se poate forma orice cifră a sistemului zecimal. </a:t>
            </a:r>
            <a:endParaRPr kumimoji="0" lang="ro-RO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0" name="Imagine 9" descr="afisaj-7segment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990600"/>
            <a:ext cx="7561400" cy="2971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stituent conținut 2"/>
          <p:cNvSpPr txBox="1">
            <a:spLocks/>
          </p:cNvSpPr>
          <p:nvPr/>
        </p:nvSpPr>
        <p:spPr>
          <a:xfrm>
            <a:off x="0" y="0"/>
            <a:ext cx="9144000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/>
            <a:r>
              <a:rPr lang="ro-RO" sz="2400" b="1" dirty="0" smtClean="0"/>
              <a:t>Afişajele 7 segmente se construiesc în două variante: cu </a:t>
            </a:r>
            <a:r>
              <a:rPr lang="ro-RO" sz="2400" b="1" i="1" dirty="0" smtClean="0">
                <a:solidFill>
                  <a:srgbClr val="FFFF00"/>
                </a:solidFill>
              </a:rPr>
              <a:t>anodul comun </a:t>
            </a:r>
            <a:r>
              <a:rPr lang="ro-RO" sz="2400" b="1" dirty="0" smtClean="0"/>
              <a:t>şi cu </a:t>
            </a:r>
            <a:r>
              <a:rPr lang="ro-RO" sz="2400" b="1" i="1" dirty="0" smtClean="0">
                <a:solidFill>
                  <a:srgbClr val="FFFF00"/>
                </a:solidFill>
              </a:rPr>
              <a:t>catodul comun</a:t>
            </a:r>
            <a:r>
              <a:rPr lang="ro-RO" sz="2400" b="1" dirty="0" smtClean="0"/>
              <a:t> şi sunt prevăzute cu 10 terminale</a:t>
            </a:r>
          </a:p>
        </p:txBody>
      </p:sp>
      <p:sp>
        <p:nvSpPr>
          <p:cNvPr id="9" name="Substituent conținut 2"/>
          <p:cNvSpPr txBox="1">
            <a:spLocks/>
          </p:cNvSpPr>
          <p:nvPr/>
        </p:nvSpPr>
        <p:spPr>
          <a:xfrm>
            <a:off x="0" y="4419600"/>
            <a:ext cx="9144000" cy="2286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/>
            <a:r>
              <a:rPr lang="ro-RO" sz="2400" b="1" dirty="0" smtClean="0"/>
              <a:t>La afişajele cu Anod comun, anodul se conectează  spre polul pozitiv al sursei (+) iar  segmentul care se activează se conectează  spre polul negativ al sursei (-).</a:t>
            </a:r>
          </a:p>
          <a:p>
            <a:pPr algn="just"/>
            <a:r>
              <a:rPr lang="ro-RO" sz="2400" b="1" dirty="0" smtClean="0"/>
              <a:t>La afişajele cu Catod comun, catodul se conectează  spre polul negativ al sursei (-) iar  segmentul care se activează se conectează  spre polul pozitiv al sursei (+).</a:t>
            </a:r>
          </a:p>
        </p:txBody>
      </p:sp>
      <p:pic>
        <p:nvPicPr>
          <p:cNvPr id="11" name="Imagine 10" descr="structura-afisaj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914400"/>
            <a:ext cx="8462772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stituent conținut 2"/>
          <p:cNvSpPr txBox="1">
            <a:spLocks/>
          </p:cNvSpPr>
          <p:nvPr/>
        </p:nvSpPr>
        <p:spPr>
          <a:xfrm>
            <a:off x="0" y="0"/>
            <a:ext cx="9144000" cy="533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o-RO" sz="2400" b="1" dirty="0" smtClean="0">
                <a:solidFill>
                  <a:srgbClr val="FFFF00"/>
                </a:solidFill>
              </a:rPr>
              <a:t>b.  VERIFICAREA </a:t>
            </a:r>
            <a:r>
              <a:rPr lang="en-US" sz="2400" b="1" dirty="0" smtClean="0">
                <a:solidFill>
                  <a:srgbClr val="FFFF00"/>
                </a:solidFill>
              </a:rPr>
              <a:t> A</a:t>
            </a:r>
            <a:r>
              <a:rPr lang="ro-RO" sz="2400" b="1" dirty="0" err="1" smtClean="0">
                <a:solidFill>
                  <a:srgbClr val="FFFF00"/>
                </a:solidFill>
              </a:rPr>
              <a:t>FIŞAJULUI</a:t>
            </a:r>
            <a:r>
              <a:rPr lang="ro-RO" sz="2400" b="1" dirty="0" smtClean="0">
                <a:solidFill>
                  <a:srgbClr val="FFFF00"/>
                </a:solidFill>
              </a:rPr>
              <a:t> 7 SEGMENTE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o-RO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ro-RO" sz="28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o-RO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9" name="Imagine 8" descr="verificare-afisaj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33400"/>
            <a:ext cx="3289540" cy="3352800"/>
          </a:xfrm>
          <a:prstGeom prst="rect">
            <a:avLst/>
          </a:prstGeom>
        </p:spPr>
      </p:pic>
      <p:sp>
        <p:nvSpPr>
          <p:cNvPr id="11" name="Substituent conținut 2"/>
          <p:cNvSpPr txBox="1">
            <a:spLocks/>
          </p:cNvSpPr>
          <p:nvPr/>
        </p:nvSpPr>
        <p:spPr>
          <a:xfrm>
            <a:off x="0" y="3962400"/>
            <a:ext cx="9144000" cy="2895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ro-RO" sz="2200" dirty="0" smtClean="0"/>
              <a:t> </a:t>
            </a:r>
            <a:r>
              <a:rPr lang="ro-RO" sz="2200" b="1" dirty="0" smtClean="0"/>
              <a:t>se fixează comutatorul multitesterului pe poziţia </a:t>
            </a:r>
          </a:p>
          <a:p>
            <a:pPr lvl="0">
              <a:buFont typeface="Wingdings" pitchFamily="2" charset="2"/>
              <a:buChar char="Ø"/>
            </a:pPr>
            <a:r>
              <a:rPr lang="ro-RO" sz="2200" dirty="0" smtClean="0"/>
              <a:t> </a:t>
            </a:r>
            <a:r>
              <a:rPr lang="ro-RO" sz="2200" b="1" dirty="0" smtClean="0"/>
              <a:t>se activează butonul                 iar pe display în stânga-sus apare  </a:t>
            </a:r>
          </a:p>
          <a:p>
            <a:pPr lvl="0" algn="just">
              <a:buFont typeface="Wingdings" pitchFamily="2" charset="2"/>
              <a:buChar char="Ø"/>
            </a:pPr>
            <a:r>
              <a:rPr lang="ro-RO" sz="2200" dirty="0" smtClean="0"/>
              <a:t> </a:t>
            </a:r>
            <a:r>
              <a:rPr lang="ro-RO" sz="2200" b="1" dirty="0" smtClean="0"/>
              <a:t>la afişajul cu anodul comun , tasta (+) a multitesterului se fixează pe terminalul 3 sau 8 a afişajului (anozi) iar cealaltă tastă(-) se conectează pe rând la celelalte terminale ale afişajului.</a:t>
            </a:r>
          </a:p>
          <a:p>
            <a:pPr lvl="0">
              <a:buFont typeface="Wingdings" pitchFamily="2" charset="2"/>
              <a:buChar char="Ø"/>
            </a:pPr>
            <a:r>
              <a:rPr lang="ro-RO" sz="2200" dirty="0" smtClean="0"/>
              <a:t> </a:t>
            </a:r>
            <a:r>
              <a:rPr lang="ro-RO" sz="2200" b="1" dirty="0" smtClean="0"/>
              <a:t>Pentru fiecare conectare multitesterul trebuie să indice o anumită tensiune, în funcţie de tipul afişajului.</a:t>
            </a:r>
          </a:p>
          <a:p>
            <a:pPr>
              <a:buFont typeface="Wingdings" pitchFamily="2" charset="2"/>
              <a:buChar char="Ø"/>
            </a:pPr>
            <a:r>
              <a:rPr lang="ro-RO" sz="2200" b="1" dirty="0" smtClean="0"/>
              <a:t> dacă se inversează polaritatea tastelor multitesterul va indica 0V.</a:t>
            </a:r>
          </a:p>
          <a:p>
            <a:pPr lvl="0">
              <a:buFont typeface="Wingdings" pitchFamily="2" charset="2"/>
              <a:buChar char="Ø"/>
            </a:pPr>
            <a:endParaRPr lang="ro-RO" sz="2200" b="1" dirty="0" smtClean="0"/>
          </a:p>
          <a:p>
            <a:endParaRPr lang="ro-RO" sz="2400" b="1" dirty="0"/>
          </a:p>
        </p:txBody>
      </p:sp>
      <p:pic>
        <p:nvPicPr>
          <p:cNvPr id="12" name="Imagine 11" descr="butoan-mavo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6000" y="3962400"/>
            <a:ext cx="762000" cy="387048"/>
          </a:xfrm>
          <a:prstGeom prst="rect">
            <a:avLst/>
          </a:prstGeom>
        </p:spPr>
      </p:pic>
      <p:pic>
        <p:nvPicPr>
          <p:cNvPr id="13" name="Imagine 12" descr="butoan-mav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67025" y="4287814"/>
            <a:ext cx="790575" cy="436586"/>
          </a:xfrm>
          <a:prstGeom prst="rect">
            <a:avLst/>
          </a:prstGeom>
        </p:spPr>
      </p:pic>
      <p:pic>
        <p:nvPicPr>
          <p:cNvPr id="14" name="Imagine 13" descr="simbol-diod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772400" y="4298197"/>
            <a:ext cx="762000" cy="426203"/>
          </a:xfrm>
          <a:prstGeom prst="rect">
            <a:avLst/>
          </a:prstGeom>
        </p:spPr>
      </p:pic>
      <p:pic>
        <p:nvPicPr>
          <p:cNvPr id="15" name="Imagine 14" descr="structura-afisaj-anod-comun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334000" y="1208314"/>
            <a:ext cx="3733800" cy="2133600"/>
          </a:xfrm>
          <a:prstGeom prst="rect">
            <a:avLst/>
          </a:prstGeom>
        </p:spPr>
      </p:pic>
      <p:pic>
        <p:nvPicPr>
          <p:cNvPr id="16" name="Imagine 15" descr="afisaj-7segmente-anod comun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352800" y="609600"/>
            <a:ext cx="1905000" cy="32293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500"/>
                            </p:stCondLst>
                            <p:childTnLst>
                              <p:par>
                                <p:cTn id="5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stituent conținut 2"/>
          <p:cNvSpPr txBox="1">
            <a:spLocks/>
          </p:cNvSpPr>
          <p:nvPr/>
        </p:nvSpPr>
        <p:spPr>
          <a:xfrm>
            <a:off x="0" y="228600"/>
            <a:ext cx="9144000" cy="533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o-RO" sz="2400" b="1" dirty="0" smtClean="0">
                <a:solidFill>
                  <a:srgbClr val="FFFF00"/>
                </a:solidFill>
              </a:rPr>
              <a:t>b.  CONECTAREA ÎN CIRCUIT A </a:t>
            </a:r>
            <a:r>
              <a:rPr lang="en-US" sz="2400" b="1" dirty="0" smtClean="0">
                <a:solidFill>
                  <a:srgbClr val="FFFF00"/>
                </a:solidFill>
              </a:rPr>
              <a:t> A</a:t>
            </a:r>
            <a:r>
              <a:rPr lang="ro-RO" sz="2400" b="1" dirty="0" err="1" smtClean="0">
                <a:solidFill>
                  <a:srgbClr val="FFFF00"/>
                </a:solidFill>
              </a:rPr>
              <a:t>FIŞAJULUI</a:t>
            </a:r>
            <a:r>
              <a:rPr lang="ro-RO" sz="2400" b="1" dirty="0" smtClean="0">
                <a:solidFill>
                  <a:srgbClr val="FFFF00"/>
                </a:solidFill>
              </a:rPr>
              <a:t> 7 SEGMENTE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o-RO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ro-RO" sz="28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o-RO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1" name="Substituent conținut 2"/>
          <p:cNvSpPr txBox="1">
            <a:spLocks/>
          </p:cNvSpPr>
          <p:nvPr/>
        </p:nvSpPr>
        <p:spPr>
          <a:xfrm>
            <a:off x="0" y="1066800"/>
            <a:ext cx="91440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ro-RO" sz="2400" b="1" dirty="0" smtClean="0"/>
              <a:t>Un segment are următorii parametrii electrici:</a:t>
            </a:r>
          </a:p>
          <a:p>
            <a:pPr lvl="0">
              <a:buFont typeface="Wingdings" pitchFamily="2" charset="2"/>
              <a:buChar char="Ø"/>
            </a:pPr>
            <a:r>
              <a:rPr lang="ro-RO" sz="2400" b="1" dirty="0" smtClean="0"/>
              <a:t> Tensiunea directă de polarizare Vf = 1,9 V – 2,</a:t>
            </a:r>
            <a:r>
              <a:rPr lang="ro-RO" sz="2400" b="1" dirty="0" err="1" smtClean="0"/>
              <a:t>2</a:t>
            </a:r>
            <a:r>
              <a:rPr lang="ro-RO" sz="2400" b="1" dirty="0" smtClean="0"/>
              <a:t> V</a:t>
            </a:r>
          </a:p>
          <a:p>
            <a:pPr lvl="0">
              <a:buFont typeface="Wingdings" pitchFamily="2" charset="2"/>
              <a:buChar char="Ø"/>
            </a:pPr>
            <a:r>
              <a:rPr lang="ro-RO" sz="2400" b="1" dirty="0" smtClean="0"/>
              <a:t> Curentul direct If = 10 mA – 20 mA.</a:t>
            </a:r>
          </a:p>
          <a:p>
            <a:pPr>
              <a:buFont typeface="Wingdings" pitchFamily="2" charset="2"/>
              <a:buChar char="Ø"/>
            </a:pPr>
            <a:endParaRPr lang="ro-RO" sz="2400" dirty="0" smtClean="0"/>
          </a:p>
          <a:p>
            <a:pPr lvl="0"/>
            <a:endParaRPr lang="ro-RO" sz="2200" b="1" dirty="0" smtClean="0"/>
          </a:p>
          <a:p>
            <a:endParaRPr lang="ro-RO" sz="2400" b="1" dirty="0"/>
          </a:p>
        </p:txBody>
      </p:sp>
      <p:sp>
        <p:nvSpPr>
          <p:cNvPr id="10" name="Substituent conținut 2"/>
          <p:cNvSpPr txBox="1">
            <a:spLocks/>
          </p:cNvSpPr>
          <p:nvPr/>
        </p:nvSpPr>
        <p:spPr>
          <a:xfrm>
            <a:off x="0" y="2971800"/>
            <a:ext cx="9144000" cy="2590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ro-RO" sz="2400" b="1" dirty="0" smtClean="0"/>
              <a:t>În schemele electronice, afişajul 7 segmente se utilizează împreună cu un decodificator 7 segmente, care este un circuit integrat specializat pentru această funcţie :</a:t>
            </a:r>
          </a:p>
          <a:p>
            <a:pPr lvl="0"/>
            <a:endParaRPr lang="ro-RO" sz="2400" b="1" dirty="0" smtClean="0"/>
          </a:p>
          <a:p>
            <a:pPr lvl="0"/>
            <a:r>
              <a:rPr lang="ro-RO" sz="2400" b="1" dirty="0" err="1" smtClean="0"/>
              <a:t>CDB</a:t>
            </a:r>
            <a:r>
              <a:rPr lang="ro-RO" sz="2400" b="1" dirty="0" smtClean="0"/>
              <a:t> 446, </a:t>
            </a:r>
            <a:r>
              <a:rPr lang="ro-RO" sz="2400" b="1" dirty="0" err="1" smtClean="0"/>
              <a:t>CDB</a:t>
            </a:r>
            <a:r>
              <a:rPr lang="ro-RO" sz="2400" b="1" dirty="0" smtClean="0"/>
              <a:t> 447, SN7447, </a:t>
            </a:r>
            <a:r>
              <a:rPr lang="ro-RO" sz="2400" b="1" dirty="0" err="1" smtClean="0"/>
              <a:t>etc</a:t>
            </a:r>
            <a:r>
              <a:rPr lang="ro-RO" sz="2400" b="1" dirty="0" smtClean="0"/>
              <a:t> – pentru anod comun </a:t>
            </a:r>
          </a:p>
          <a:p>
            <a:pPr lvl="0"/>
            <a:endParaRPr lang="ro-RO" sz="2400" b="1" dirty="0" smtClean="0"/>
          </a:p>
          <a:p>
            <a:pPr lvl="0"/>
            <a:r>
              <a:rPr lang="ro-RO" sz="2400" b="1" dirty="0" err="1" smtClean="0"/>
              <a:t>CDB</a:t>
            </a:r>
            <a:r>
              <a:rPr lang="ro-RO" sz="2400" b="1" dirty="0" smtClean="0"/>
              <a:t> 448, MMC4248, SN7448, etc. –pentru  catod comun </a:t>
            </a:r>
          </a:p>
          <a:p>
            <a:pPr>
              <a:buFont typeface="Wingdings" pitchFamily="2" charset="2"/>
              <a:buChar char="Ø"/>
            </a:pPr>
            <a:endParaRPr lang="ro-RO" sz="2400" dirty="0" smtClean="0"/>
          </a:p>
          <a:p>
            <a:pPr lvl="0"/>
            <a:endParaRPr lang="ro-RO" sz="2200" b="1" dirty="0" smtClean="0"/>
          </a:p>
          <a:p>
            <a:endParaRPr lang="ro-RO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bstituent conținut 2"/>
          <p:cNvSpPr txBox="1">
            <a:spLocks/>
          </p:cNvSpPr>
          <p:nvPr/>
        </p:nvSpPr>
        <p:spPr>
          <a:xfrm>
            <a:off x="0" y="4267200"/>
            <a:ext cx="9144000" cy="2590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/>
            <a:r>
              <a:rPr lang="ro-RO" sz="2200" b="1" dirty="0" smtClean="0"/>
              <a:t>Segmentele afişajului sunt conectate prin intermediul unor </a:t>
            </a:r>
            <a:r>
              <a:rPr lang="ro-RO" sz="2200" b="1" i="1" dirty="0" smtClean="0">
                <a:solidFill>
                  <a:srgbClr val="FFFF00"/>
                </a:solidFill>
              </a:rPr>
              <a:t>rezistoare R</a:t>
            </a:r>
            <a:r>
              <a:rPr lang="ro-RO" sz="2200" b="1" dirty="0" smtClean="0"/>
              <a:t> la </a:t>
            </a:r>
            <a:r>
              <a:rPr lang="ro-RO" sz="2200" b="1" i="1" dirty="0" smtClean="0">
                <a:solidFill>
                  <a:srgbClr val="FFFF00"/>
                </a:solidFill>
              </a:rPr>
              <a:t>întrerupătoarele S</a:t>
            </a:r>
            <a:r>
              <a:rPr lang="ro-RO" sz="2200" b="1" dirty="0" smtClean="0"/>
              <a:t>. </a:t>
            </a:r>
          </a:p>
          <a:p>
            <a:pPr algn="just"/>
            <a:r>
              <a:rPr lang="ro-RO" sz="2200" b="1" dirty="0" smtClean="0"/>
              <a:t>Deoarece afişajul este cu </a:t>
            </a:r>
            <a:r>
              <a:rPr lang="ro-RO" sz="2200" b="1" i="1" dirty="0" smtClean="0">
                <a:solidFill>
                  <a:srgbClr val="FFFF00"/>
                </a:solidFill>
              </a:rPr>
              <a:t>catodul comun</a:t>
            </a:r>
            <a:r>
              <a:rPr lang="ro-RO" sz="2200" b="1" dirty="0" smtClean="0"/>
              <a:t>, catodul se conectează la masa montajului (-) iar întrerupătoarele S se conectează la borna (+).</a:t>
            </a:r>
          </a:p>
          <a:p>
            <a:pPr algn="just"/>
            <a:r>
              <a:rPr lang="ro-RO" sz="2200" b="1" dirty="0" smtClean="0"/>
              <a:t>La închiderea unui întreruptor luminează segmentul corespunzător întreruptorului respectiv (S1-A, S2-B, S3-C, S4-D, S5-E, S6-F, S7-G).</a:t>
            </a:r>
          </a:p>
          <a:p>
            <a:pPr algn="just"/>
            <a:endParaRPr lang="ro-RO" sz="2200" b="1" dirty="0" smtClean="0"/>
          </a:p>
          <a:p>
            <a:pPr lvl="0"/>
            <a:endParaRPr lang="ro-RO" sz="2200" b="1" dirty="0" smtClean="0"/>
          </a:p>
          <a:p>
            <a:endParaRPr lang="ro-RO" sz="2400" b="1" dirty="0"/>
          </a:p>
        </p:txBody>
      </p:sp>
      <p:pic>
        <p:nvPicPr>
          <p:cNvPr id="5" name="Imagine 4" descr="conectare-afisaj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6200"/>
            <a:ext cx="4495800" cy="4050671"/>
          </a:xfrm>
          <a:prstGeom prst="rect">
            <a:avLst/>
          </a:prstGeom>
        </p:spPr>
      </p:pic>
      <p:pic>
        <p:nvPicPr>
          <p:cNvPr id="7" name="Imagine 6" descr="conectare-afisaj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13614" y="76200"/>
            <a:ext cx="4530386" cy="40386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1912</TotalTime>
  <Words>401</Words>
  <Application>Microsoft Office PowerPoint</Application>
  <PresentationFormat>On-screen Show (4:3)</PresentationFormat>
  <Paragraphs>36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Temă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Unitate Scolara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Diapozitivul 1</dc:title>
  <dc:creator>CORNEL</dc:creator>
  <cp:lastModifiedBy>Gabi</cp:lastModifiedBy>
  <cp:revision>241</cp:revision>
  <dcterms:created xsi:type="dcterms:W3CDTF">2012-09-21T05:33:13Z</dcterms:created>
  <dcterms:modified xsi:type="dcterms:W3CDTF">2017-05-18T05:27:17Z</dcterms:modified>
</cp:coreProperties>
</file>