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319" r:id="rId2"/>
    <p:sldId id="305" r:id="rId3"/>
    <p:sldId id="306" r:id="rId4"/>
    <p:sldId id="307" r:id="rId5"/>
    <p:sldId id="308" r:id="rId6"/>
    <p:sldId id="309" r:id="rId7"/>
    <p:sldId id="310" r:id="rId8"/>
    <p:sldId id="312" r:id="rId9"/>
    <p:sldId id="311" r:id="rId10"/>
    <p:sldId id="313" r:id="rId11"/>
    <p:sldId id="314" r:id="rId12"/>
    <p:sldId id="315" r:id="rId13"/>
  </p:sldIdLst>
  <p:sldSz cx="9144000" cy="6858000" type="screen4x3"/>
  <p:notesSz cx="6858000" cy="9144000"/>
  <p:defaultTextStyle>
    <a:defPPr>
      <a:defRPr lang="ro-R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81" d="100"/>
          <a:sy n="81" d="100"/>
        </p:scale>
        <p:origin x="-834" y="-13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stituent ante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o-RO"/>
          </a:p>
        </p:txBody>
      </p:sp>
      <p:sp>
        <p:nvSpPr>
          <p:cNvPr id="3" name="Substituent dată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39F207F-A6B2-4022-91C7-42B61F0615D8}" type="datetimeFigureOut">
              <a:rPr lang="ro-RO" smtClean="0"/>
              <a:pPr/>
              <a:t>18.05.2017</a:t>
            </a:fld>
            <a:endParaRPr lang="ro-RO"/>
          </a:p>
        </p:txBody>
      </p:sp>
      <p:sp>
        <p:nvSpPr>
          <p:cNvPr id="4" name="Substituent imagine diapozitiv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o-RO"/>
          </a:p>
        </p:txBody>
      </p:sp>
      <p:sp>
        <p:nvSpPr>
          <p:cNvPr id="5" name="Substituent not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o-RO" smtClean="0"/>
              <a:t>Faceți clic pentru a edita stilurile de text Coordonator</a:t>
            </a:r>
          </a:p>
          <a:p>
            <a:pPr lvl="1"/>
            <a:r>
              <a:rPr lang="ro-RO" smtClean="0"/>
              <a:t>Al doilea nivel</a:t>
            </a:r>
          </a:p>
          <a:p>
            <a:pPr lvl="2"/>
            <a:r>
              <a:rPr lang="ro-RO" smtClean="0"/>
              <a:t>Al treilea nivel</a:t>
            </a:r>
          </a:p>
          <a:p>
            <a:pPr lvl="3"/>
            <a:r>
              <a:rPr lang="ro-RO" smtClean="0"/>
              <a:t>Al patrulea nivel</a:t>
            </a:r>
          </a:p>
          <a:p>
            <a:pPr lvl="4"/>
            <a:r>
              <a:rPr lang="ro-RO" smtClean="0"/>
              <a:t>Al cincilea nivel</a:t>
            </a:r>
            <a:endParaRPr lang="ro-RO"/>
          </a:p>
        </p:txBody>
      </p:sp>
      <p:sp>
        <p:nvSpPr>
          <p:cNvPr id="6" name="Substituent subsol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o-RO"/>
          </a:p>
        </p:txBody>
      </p:sp>
      <p:sp>
        <p:nvSpPr>
          <p:cNvPr id="7" name="Substituent număr diapozitiv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AEE448-BFA4-4792-BB5F-2F891F41C225}" type="slidenum">
              <a:rPr lang="ro-RO" smtClean="0"/>
              <a:pPr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23502764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zitiv tit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o-RO" smtClean="0"/>
              <a:t>Faceți clic pentru a edita stilul de titlu Coordonator</a:t>
            </a:r>
            <a:endParaRPr lang="ro-RO"/>
          </a:p>
        </p:txBody>
      </p:sp>
      <p:sp>
        <p:nvSpPr>
          <p:cNvPr id="3" name="Subtitlu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o-RO" smtClean="0"/>
              <a:t>Faceți clic pentru editarea stilului de subtitlu al coordonatorului</a:t>
            </a:r>
            <a:endParaRPr lang="ro-RO"/>
          </a:p>
        </p:txBody>
      </p:sp>
      <p:sp>
        <p:nvSpPr>
          <p:cNvPr id="4" name="Substituent dată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FFE4E-4683-472D-80C0-387A50F7B171}" type="datetimeFigureOut">
              <a:rPr lang="ro-RO" smtClean="0"/>
              <a:pPr/>
              <a:t>18.05.2017</a:t>
            </a:fld>
            <a:endParaRPr lang="ro-RO"/>
          </a:p>
        </p:txBody>
      </p:sp>
      <p:sp>
        <p:nvSpPr>
          <p:cNvPr id="5" name="Substituent subsol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6" name="Substituent număr diapozitiv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0D9E8-FE95-4180-B488-F2BC51B6D58D}" type="slidenum">
              <a:rPr lang="ro-RO" smtClean="0"/>
              <a:pPr/>
              <a:t>‹#›</a:t>
            </a:fld>
            <a:endParaRPr lang="ro-RO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u și conțin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 smtClean="0"/>
              <a:t>Faceți clic pentru a edita stilul de titlu Coordonator</a:t>
            </a:r>
            <a:endParaRPr lang="ro-RO"/>
          </a:p>
        </p:txBody>
      </p:sp>
      <p:sp>
        <p:nvSpPr>
          <p:cNvPr id="3" name="Substituent conținut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o-RO" smtClean="0"/>
              <a:t>Faceți clic pentru a edita stilurile de text Coordonator</a:t>
            </a:r>
          </a:p>
          <a:p>
            <a:pPr lvl="1"/>
            <a:r>
              <a:rPr lang="ro-RO" smtClean="0"/>
              <a:t>Al doilea nivel</a:t>
            </a:r>
          </a:p>
          <a:p>
            <a:pPr lvl="2"/>
            <a:r>
              <a:rPr lang="ro-RO" smtClean="0"/>
              <a:t>Al treilea nivel</a:t>
            </a:r>
          </a:p>
          <a:p>
            <a:pPr lvl="3"/>
            <a:r>
              <a:rPr lang="ro-RO" smtClean="0"/>
              <a:t>Al patrulea nivel</a:t>
            </a:r>
          </a:p>
          <a:p>
            <a:pPr lvl="4"/>
            <a:r>
              <a:rPr lang="ro-RO" smtClean="0"/>
              <a:t>Al cincilea nivel</a:t>
            </a:r>
            <a:endParaRPr lang="ro-RO"/>
          </a:p>
        </p:txBody>
      </p:sp>
      <p:sp>
        <p:nvSpPr>
          <p:cNvPr id="4" name="Substituent dată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FFE4E-4683-472D-80C0-387A50F7B171}" type="datetimeFigureOut">
              <a:rPr lang="ro-RO" smtClean="0"/>
              <a:pPr/>
              <a:t>18.05.2017</a:t>
            </a:fld>
            <a:endParaRPr lang="ro-RO"/>
          </a:p>
        </p:txBody>
      </p:sp>
      <p:sp>
        <p:nvSpPr>
          <p:cNvPr id="5" name="Substituent subsol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6" name="Substituent număr diapozitiv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0D9E8-FE95-4180-B488-F2BC51B6D58D}" type="slidenum">
              <a:rPr lang="ro-RO" smtClean="0"/>
              <a:pPr/>
              <a:t>‹#›</a:t>
            </a:fld>
            <a:endParaRPr lang="ro-RO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ntet secțiu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o-RO" smtClean="0"/>
              <a:t>Faceți clic pentru a edita stilul de titlu Coordonator</a:t>
            </a:r>
            <a:endParaRPr lang="ro-RO"/>
          </a:p>
        </p:txBody>
      </p:sp>
      <p:sp>
        <p:nvSpPr>
          <p:cNvPr id="3" name="Substituent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o-RO" smtClean="0"/>
              <a:t>Faceți clic pentru a edita stilurile de text Coordonator</a:t>
            </a:r>
          </a:p>
        </p:txBody>
      </p:sp>
      <p:sp>
        <p:nvSpPr>
          <p:cNvPr id="4" name="Substituent dată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FFE4E-4683-472D-80C0-387A50F7B171}" type="datetimeFigureOut">
              <a:rPr lang="ro-RO" smtClean="0"/>
              <a:pPr/>
              <a:t>18.05.2017</a:t>
            </a:fld>
            <a:endParaRPr lang="ro-RO"/>
          </a:p>
        </p:txBody>
      </p:sp>
      <p:sp>
        <p:nvSpPr>
          <p:cNvPr id="5" name="Substituent subsol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6" name="Substituent număr diapozitiv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0D9E8-FE95-4180-B488-F2BC51B6D58D}" type="slidenum">
              <a:rPr lang="ro-RO" smtClean="0"/>
              <a:pPr/>
              <a:t>‹#›</a:t>
            </a:fld>
            <a:endParaRPr lang="ro-RO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uă tipuri de conțin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 smtClean="0"/>
              <a:t>Faceți clic pentru a edita stilul de titlu Coordonator</a:t>
            </a:r>
            <a:endParaRPr lang="ro-RO"/>
          </a:p>
        </p:txBody>
      </p:sp>
      <p:sp>
        <p:nvSpPr>
          <p:cNvPr id="3" name="Substituent conținut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o-RO" smtClean="0"/>
              <a:t>Faceți clic pentru a edita stilurile de text Coordonator</a:t>
            </a:r>
          </a:p>
          <a:p>
            <a:pPr lvl="1"/>
            <a:r>
              <a:rPr lang="ro-RO" smtClean="0"/>
              <a:t>Al doilea nivel</a:t>
            </a:r>
          </a:p>
          <a:p>
            <a:pPr lvl="2"/>
            <a:r>
              <a:rPr lang="ro-RO" smtClean="0"/>
              <a:t>Al treilea nivel</a:t>
            </a:r>
          </a:p>
          <a:p>
            <a:pPr lvl="3"/>
            <a:r>
              <a:rPr lang="ro-RO" smtClean="0"/>
              <a:t>Al patrulea nivel</a:t>
            </a:r>
          </a:p>
          <a:p>
            <a:pPr lvl="4"/>
            <a:r>
              <a:rPr lang="ro-RO" smtClean="0"/>
              <a:t>Al cincilea nivel</a:t>
            </a:r>
            <a:endParaRPr lang="ro-RO"/>
          </a:p>
        </p:txBody>
      </p:sp>
      <p:sp>
        <p:nvSpPr>
          <p:cNvPr id="4" name="Substituent conținut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o-RO" smtClean="0"/>
              <a:t>Faceți clic pentru a edita stilurile de text Coordonator</a:t>
            </a:r>
          </a:p>
          <a:p>
            <a:pPr lvl="1"/>
            <a:r>
              <a:rPr lang="ro-RO" smtClean="0"/>
              <a:t>Al doilea nivel</a:t>
            </a:r>
          </a:p>
          <a:p>
            <a:pPr lvl="2"/>
            <a:r>
              <a:rPr lang="ro-RO" smtClean="0"/>
              <a:t>Al treilea nivel</a:t>
            </a:r>
          </a:p>
          <a:p>
            <a:pPr lvl="3"/>
            <a:r>
              <a:rPr lang="ro-RO" smtClean="0"/>
              <a:t>Al patrulea nivel</a:t>
            </a:r>
          </a:p>
          <a:p>
            <a:pPr lvl="4"/>
            <a:r>
              <a:rPr lang="ro-RO" smtClean="0"/>
              <a:t>Al cincilea nivel</a:t>
            </a:r>
            <a:endParaRPr lang="ro-RO"/>
          </a:p>
        </p:txBody>
      </p:sp>
      <p:sp>
        <p:nvSpPr>
          <p:cNvPr id="5" name="Substituent dată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FFE4E-4683-472D-80C0-387A50F7B171}" type="datetimeFigureOut">
              <a:rPr lang="ro-RO" smtClean="0"/>
              <a:pPr/>
              <a:t>18.05.2017</a:t>
            </a:fld>
            <a:endParaRPr lang="ro-RO"/>
          </a:p>
        </p:txBody>
      </p:sp>
      <p:sp>
        <p:nvSpPr>
          <p:cNvPr id="6" name="Substituent subsol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7" name="Substituent număr diapozitiv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0D9E8-FE95-4180-B488-F2BC51B6D58D}" type="slidenum">
              <a:rPr lang="ro-RO" smtClean="0"/>
              <a:pPr/>
              <a:t>‹#›</a:t>
            </a:fld>
            <a:endParaRPr lang="ro-RO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ț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o-RO" smtClean="0"/>
              <a:t>Faceți clic pentru a edita stilul de titlu Coordonator</a:t>
            </a:r>
            <a:endParaRPr lang="ro-RO"/>
          </a:p>
        </p:txBody>
      </p:sp>
      <p:sp>
        <p:nvSpPr>
          <p:cNvPr id="3" name="Substituent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o-RO" smtClean="0"/>
              <a:t>Faceți clic pentru a edita stilurile de text Coordonator</a:t>
            </a:r>
          </a:p>
        </p:txBody>
      </p:sp>
      <p:sp>
        <p:nvSpPr>
          <p:cNvPr id="4" name="Substituent conținut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o-RO" smtClean="0"/>
              <a:t>Faceți clic pentru a edita stilurile de text Coordonator</a:t>
            </a:r>
          </a:p>
          <a:p>
            <a:pPr lvl="1"/>
            <a:r>
              <a:rPr lang="ro-RO" smtClean="0"/>
              <a:t>Al doilea nivel</a:t>
            </a:r>
          </a:p>
          <a:p>
            <a:pPr lvl="2"/>
            <a:r>
              <a:rPr lang="ro-RO" smtClean="0"/>
              <a:t>Al treilea nivel</a:t>
            </a:r>
          </a:p>
          <a:p>
            <a:pPr lvl="3"/>
            <a:r>
              <a:rPr lang="ro-RO" smtClean="0"/>
              <a:t>Al patrulea nivel</a:t>
            </a:r>
          </a:p>
          <a:p>
            <a:pPr lvl="4"/>
            <a:r>
              <a:rPr lang="ro-RO" smtClean="0"/>
              <a:t>Al cincilea nivel</a:t>
            </a:r>
            <a:endParaRPr lang="ro-RO"/>
          </a:p>
        </p:txBody>
      </p:sp>
      <p:sp>
        <p:nvSpPr>
          <p:cNvPr id="5" name="Substituent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o-RO" smtClean="0"/>
              <a:t>Faceți clic pentru a edita stilurile de text Coordonator</a:t>
            </a:r>
          </a:p>
        </p:txBody>
      </p:sp>
      <p:sp>
        <p:nvSpPr>
          <p:cNvPr id="6" name="Substituent conținut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o-RO" smtClean="0"/>
              <a:t>Faceți clic pentru a edita stilurile de text Coordonator</a:t>
            </a:r>
          </a:p>
          <a:p>
            <a:pPr lvl="1"/>
            <a:r>
              <a:rPr lang="ro-RO" smtClean="0"/>
              <a:t>Al doilea nivel</a:t>
            </a:r>
          </a:p>
          <a:p>
            <a:pPr lvl="2"/>
            <a:r>
              <a:rPr lang="ro-RO" smtClean="0"/>
              <a:t>Al treilea nivel</a:t>
            </a:r>
          </a:p>
          <a:p>
            <a:pPr lvl="3"/>
            <a:r>
              <a:rPr lang="ro-RO" smtClean="0"/>
              <a:t>Al patrulea nivel</a:t>
            </a:r>
          </a:p>
          <a:p>
            <a:pPr lvl="4"/>
            <a:r>
              <a:rPr lang="ro-RO" smtClean="0"/>
              <a:t>Al cincilea nivel</a:t>
            </a:r>
            <a:endParaRPr lang="ro-RO"/>
          </a:p>
        </p:txBody>
      </p:sp>
      <p:sp>
        <p:nvSpPr>
          <p:cNvPr id="7" name="Substituent dată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FFE4E-4683-472D-80C0-387A50F7B171}" type="datetimeFigureOut">
              <a:rPr lang="ro-RO" smtClean="0"/>
              <a:pPr/>
              <a:t>18.05.2017</a:t>
            </a:fld>
            <a:endParaRPr lang="ro-RO"/>
          </a:p>
        </p:txBody>
      </p:sp>
      <p:sp>
        <p:nvSpPr>
          <p:cNvPr id="8" name="Substituent subsol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9" name="Substituent număr diapozitiv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0D9E8-FE95-4180-B488-F2BC51B6D58D}" type="slidenum">
              <a:rPr lang="ro-RO" smtClean="0"/>
              <a:pPr/>
              <a:t>‹#›</a:t>
            </a:fld>
            <a:endParaRPr lang="ro-RO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Doar tit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 smtClean="0"/>
              <a:t>Faceți clic pentru a edita stilul de titlu Coordonator</a:t>
            </a:r>
            <a:endParaRPr lang="ro-RO"/>
          </a:p>
        </p:txBody>
      </p:sp>
      <p:sp>
        <p:nvSpPr>
          <p:cNvPr id="3" name="Substituent dată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FFE4E-4683-472D-80C0-387A50F7B171}" type="datetimeFigureOut">
              <a:rPr lang="ro-RO" smtClean="0"/>
              <a:pPr/>
              <a:t>18.05.2017</a:t>
            </a:fld>
            <a:endParaRPr lang="ro-RO"/>
          </a:p>
        </p:txBody>
      </p:sp>
      <p:sp>
        <p:nvSpPr>
          <p:cNvPr id="4" name="Substituent subsol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5" name="Substituent număr diapozitiv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0D9E8-FE95-4180-B488-F2BC51B6D58D}" type="slidenum">
              <a:rPr lang="ro-RO" smtClean="0"/>
              <a:pPr/>
              <a:t>‹#›</a:t>
            </a:fld>
            <a:endParaRPr lang="ro-RO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Necomple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stituent dată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FFE4E-4683-472D-80C0-387A50F7B171}" type="datetimeFigureOut">
              <a:rPr lang="ro-RO" smtClean="0"/>
              <a:pPr/>
              <a:t>18.05.2017</a:t>
            </a:fld>
            <a:endParaRPr lang="ro-RO"/>
          </a:p>
        </p:txBody>
      </p:sp>
      <p:sp>
        <p:nvSpPr>
          <p:cNvPr id="3" name="Substituent subsol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4" name="Substituent număr diapozitiv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0D9E8-FE95-4180-B488-F2BC51B6D58D}" type="slidenum">
              <a:rPr lang="ro-RO" smtClean="0"/>
              <a:pPr/>
              <a:t>‹#›</a:t>
            </a:fld>
            <a:endParaRPr lang="ro-RO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ținut cu legend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o-RO" smtClean="0"/>
              <a:t>Faceți clic pentru a edita stilul de titlu Coordonator</a:t>
            </a:r>
            <a:endParaRPr lang="ro-RO"/>
          </a:p>
        </p:txBody>
      </p:sp>
      <p:sp>
        <p:nvSpPr>
          <p:cNvPr id="3" name="Substituent conținut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o-RO" smtClean="0"/>
              <a:t>Faceți clic pentru a edita stilurile de text Coordonator</a:t>
            </a:r>
          </a:p>
          <a:p>
            <a:pPr lvl="1"/>
            <a:r>
              <a:rPr lang="ro-RO" smtClean="0"/>
              <a:t>Al doilea nivel</a:t>
            </a:r>
          </a:p>
          <a:p>
            <a:pPr lvl="2"/>
            <a:r>
              <a:rPr lang="ro-RO" smtClean="0"/>
              <a:t>Al treilea nivel</a:t>
            </a:r>
          </a:p>
          <a:p>
            <a:pPr lvl="3"/>
            <a:r>
              <a:rPr lang="ro-RO" smtClean="0"/>
              <a:t>Al patrulea nivel</a:t>
            </a:r>
          </a:p>
          <a:p>
            <a:pPr lvl="4"/>
            <a:r>
              <a:rPr lang="ro-RO" smtClean="0"/>
              <a:t>Al cincilea nivel</a:t>
            </a:r>
            <a:endParaRPr lang="ro-RO"/>
          </a:p>
        </p:txBody>
      </p:sp>
      <p:sp>
        <p:nvSpPr>
          <p:cNvPr id="4" name="Substituent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o-RO" smtClean="0"/>
              <a:t>Faceți clic pentru a edita stilurile de text Coordonator</a:t>
            </a:r>
          </a:p>
        </p:txBody>
      </p:sp>
      <p:sp>
        <p:nvSpPr>
          <p:cNvPr id="5" name="Substituent dată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FFE4E-4683-472D-80C0-387A50F7B171}" type="datetimeFigureOut">
              <a:rPr lang="ro-RO" smtClean="0"/>
              <a:pPr/>
              <a:t>18.05.2017</a:t>
            </a:fld>
            <a:endParaRPr lang="ro-RO"/>
          </a:p>
        </p:txBody>
      </p:sp>
      <p:sp>
        <p:nvSpPr>
          <p:cNvPr id="6" name="Substituent subsol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7" name="Substituent număr diapozitiv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0D9E8-FE95-4180-B488-F2BC51B6D58D}" type="slidenum">
              <a:rPr lang="ro-RO" smtClean="0"/>
              <a:pPr/>
              <a:t>‹#›</a:t>
            </a:fld>
            <a:endParaRPr lang="ro-RO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ine cu legend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o-RO" smtClean="0"/>
              <a:t>Faceți clic pentru a edita stilul de titlu Coordonator</a:t>
            </a:r>
            <a:endParaRPr lang="ro-RO"/>
          </a:p>
        </p:txBody>
      </p:sp>
      <p:sp>
        <p:nvSpPr>
          <p:cNvPr id="3" name="Substituent i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o-RO"/>
          </a:p>
        </p:txBody>
      </p:sp>
      <p:sp>
        <p:nvSpPr>
          <p:cNvPr id="4" name="Substituent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o-RO" smtClean="0"/>
              <a:t>Faceți clic pentru a edita stilurile de text Coordonator</a:t>
            </a:r>
          </a:p>
        </p:txBody>
      </p:sp>
      <p:sp>
        <p:nvSpPr>
          <p:cNvPr id="5" name="Substituent dată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FFE4E-4683-472D-80C0-387A50F7B171}" type="datetimeFigureOut">
              <a:rPr lang="ro-RO" smtClean="0"/>
              <a:pPr/>
              <a:t>18.05.2017</a:t>
            </a:fld>
            <a:endParaRPr lang="ro-RO"/>
          </a:p>
        </p:txBody>
      </p:sp>
      <p:sp>
        <p:nvSpPr>
          <p:cNvPr id="6" name="Substituent subsol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7" name="Substituent număr diapozitiv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0D9E8-FE95-4180-B488-F2BC51B6D58D}" type="slidenum">
              <a:rPr lang="ro-RO" smtClean="0"/>
              <a:pPr/>
              <a:t>‹#›</a:t>
            </a:fld>
            <a:endParaRPr lang="ro-RO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ext vertical și tit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 smtClean="0"/>
              <a:t>Faceți clic pentru a edita stilul de titlu Coordonator</a:t>
            </a:r>
            <a:endParaRPr lang="ro-RO"/>
          </a:p>
        </p:txBody>
      </p:sp>
      <p:sp>
        <p:nvSpPr>
          <p:cNvPr id="3" name="Substituent text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o-RO" smtClean="0"/>
              <a:t>Faceți clic pentru a edita stilurile de text Coordonator</a:t>
            </a:r>
          </a:p>
          <a:p>
            <a:pPr lvl="1"/>
            <a:r>
              <a:rPr lang="ro-RO" smtClean="0"/>
              <a:t>Al doilea nivel</a:t>
            </a:r>
          </a:p>
          <a:p>
            <a:pPr lvl="2"/>
            <a:r>
              <a:rPr lang="ro-RO" smtClean="0"/>
              <a:t>Al treilea nivel</a:t>
            </a:r>
          </a:p>
          <a:p>
            <a:pPr lvl="3"/>
            <a:r>
              <a:rPr lang="ro-RO" smtClean="0"/>
              <a:t>Al patrulea nivel</a:t>
            </a:r>
          </a:p>
          <a:p>
            <a:pPr lvl="4"/>
            <a:r>
              <a:rPr lang="ro-RO" smtClean="0"/>
              <a:t>Al cincilea nivel</a:t>
            </a:r>
            <a:endParaRPr lang="ro-RO"/>
          </a:p>
        </p:txBody>
      </p:sp>
      <p:sp>
        <p:nvSpPr>
          <p:cNvPr id="4" name="Substituent dată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FFE4E-4683-472D-80C0-387A50F7B171}" type="datetimeFigureOut">
              <a:rPr lang="ro-RO" smtClean="0"/>
              <a:pPr/>
              <a:t>18.05.2017</a:t>
            </a:fld>
            <a:endParaRPr lang="ro-RO"/>
          </a:p>
        </p:txBody>
      </p:sp>
      <p:sp>
        <p:nvSpPr>
          <p:cNvPr id="5" name="Substituent subsol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6" name="Substituent număr diapozitiv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0D9E8-FE95-4180-B488-F2BC51B6D58D}" type="slidenum">
              <a:rPr lang="ro-RO" smtClean="0"/>
              <a:pPr/>
              <a:t>‹#›</a:t>
            </a:fld>
            <a:endParaRPr lang="ro-RO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lu vertical și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o-RO" smtClean="0"/>
              <a:t>Faceți clic pentru a edita stilul de titlu Coordonator</a:t>
            </a:r>
            <a:endParaRPr lang="ro-RO"/>
          </a:p>
        </p:txBody>
      </p:sp>
      <p:sp>
        <p:nvSpPr>
          <p:cNvPr id="3" name="Substituent text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o-RO" smtClean="0"/>
              <a:t>Faceți clic pentru a edita stilurile de text Coordonator</a:t>
            </a:r>
          </a:p>
          <a:p>
            <a:pPr lvl="1"/>
            <a:r>
              <a:rPr lang="ro-RO" smtClean="0"/>
              <a:t>Al doilea nivel</a:t>
            </a:r>
          </a:p>
          <a:p>
            <a:pPr lvl="2"/>
            <a:r>
              <a:rPr lang="ro-RO" smtClean="0"/>
              <a:t>Al treilea nivel</a:t>
            </a:r>
          </a:p>
          <a:p>
            <a:pPr lvl="3"/>
            <a:r>
              <a:rPr lang="ro-RO" smtClean="0"/>
              <a:t>Al patrulea nivel</a:t>
            </a:r>
          </a:p>
          <a:p>
            <a:pPr lvl="4"/>
            <a:r>
              <a:rPr lang="ro-RO" smtClean="0"/>
              <a:t>Al cincilea nivel</a:t>
            </a:r>
            <a:endParaRPr lang="ro-RO"/>
          </a:p>
        </p:txBody>
      </p:sp>
      <p:sp>
        <p:nvSpPr>
          <p:cNvPr id="4" name="Substituent dată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FFE4E-4683-472D-80C0-387A50F7B171}" type="datetimeFigureOut">
              <a:rPr lang="ro-RO" smtClean="0"/>
              <a:pPr/>
              <a:t>18.05.2017</a:t>
            </a:fld>
            <a:endParaRPr lang="ro-RO"/>
          </a:p>
        </p:txBody>
      </p:sp>
      <p:sp>
        <p:nvSpPr>
          <p:cNvPr id="5" name="Substituent subsol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6" name="Substituent număr diapozitiv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0D9E8-FE95-4180-B488-F2BC51B6D58D}" type="slidenum">
              <a:rPr lang="ro-RO" smtClean="0"/>
              <a:pPr/>
              <a:t>‹#›</a:t>
            </a:fld>
            <a:endParaRPr lang="ro-RO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stituent titl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o-RO" smtClean="0"/>
              <a:t>Faceți clic pentru a edita stilul de titlu Coordonator</a:t>
            </a:r>
            <a:endParaRPr lang="ro-RO"/>
          </a:p>
        </p:txBody>
      </p:sp>
      <p:sp>
        <p:nvSpPr>
          <p:cNvPr id="3" name="Substituent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o-RO" smtClean="0"/>
              <a:t>Faceți clic pentru a edita stilurile de text Coordonator</a:t>
            </a:r>
          </a:p>
          <a:p>
            <a:pPr lvl="1"/>
            <a:r>
              <a:rPr lang="ro-RO" smtClean="0"/>
              <a:t>Al doilea nivel</a:t>
            </a:r>
          </a:p>
          <a:p>
            <a:pPr lvl="2"/>
            <a:r>
              <a:rPr lang="ro-RO" smtClean="0"/>
              <a:t>Al treilea nivel</a:t>
            </a:r>
          </a:p>
          <a:p>
            <a:pPr lvl="3"/>
            <a:r>
              <a:rPr lang="ro-RO" smtClean="0"/>
              <a:t>Al patrulea nivel</a:t>
            </a:r>
          </a:p>
          <a:p>
            <a:pPr lvl="4"/>
            <a:r>
              <a:rPr lang="ro-RO" smtClean="0"/>
              <a:t>Al cincilea nivel</a:t>
            </a:r>
            <a:endParaRPr lang="ro-RO"/>
          </a:p>
        </p:txBody>
      </p:sp>
      <p:sp>
        <p:nvSpPr>
          <p:cNvPr id="4" name="Substituent dată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5FFE4E-4683-472D-80C0-387A50F7B171}" type="datetimeFigureOut">
              <a:rPr lang="ro-RO" smtClean="0"/>
              <a:pPr/>
              <a:t>18.05.2017</a:t>
            </a:fld>
            <a:endParaRPr lang="ro-RO"/>
          </a:p>
        </p:txBody>
      </p:sp>
      <p:sp>
        <p:nvSpPr>
          <p:cNvPr id="5" name="Substituent subsol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o-RO"/>
          </a:p>
        </p:txBody>
      </p:sp>
      <p:sp>
        <p:nvSpPr>
          <p:cNvPr id="6" name="Substituent număr diapozitiv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F0D9E8-FE95-4180-B488-F2BC51B6D58D}" type="slidenum">
              <a:rPr lang="ro-RO" smtClean="0"/>
              <a:pPr/>
              <a:t>‹#›</a:t>
            </a:fld>
            <a:endParaRPr lang="ro-RO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o-R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jpeg"/><Relationship Id="rId4" Type="http://schemas.openxmlformats.org/officeDocument/2006/relationships/image" Target="../media/image12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err="1" smtClean="0"/>
              <a:t>Capitolul</a:t>
            </a:r>
            <a:r>
              <a:rPr lang="en-US" b="1" dirty="0" smtClean="0"/>
              <a:t> 5</a:t>
            </a:r>
            <a:r>
              <a:rPr lang="ro-RO" b="1" dirty="0" smtClean="0"/>
              <a:t>.</a:t>
            </a:r>
            <a:endParaRPr lang="en-US" b="1" dirty="0" smtClean="0"/>
          </a:p>
          <a:p>
            <a:r>
              <a:rPr lang="ro-RO" b="1" dirty="0" smtClean="0"/>
              <a:t> </a:t>
            </a:r>
            <a:r>
              <a:rPr lang="en-US" b="1" dirty="0"/>
              <a:t>DISPOZITIVE </a:t>
            </a:r>
            <a:r>
              <a:rPr lang="en-US" b="1" dirty="0" smtClean="0"/>
              <a:t>OPTOELECTRONICE</a:t>
            </a:r>
          </a:p>
          <a:p>
            <a:r>
              <a:rPr lang="ro-RO" b="1" dirty="0" smtClean="0"/>
              <a:t>5.2 </a:t>
            </a:r>
            <a:r>
              <a:rPr lang="ro-RO" b="1" dirty="0"/>
              <a:t>DISPOZITIVE FOTODETECTOARE</a:t>
            </a:r>
            <a:br>
              <a:rPr lang="ro-RO" b="1" dirty="0"/>
            </a:br>
            <a:r>
              <a:rPr lang="ro-RO" b="1" dirty="0"/>
              <a:t>       5.2.1 FOTOREZISTORUL</a:t>
            </a:r>
            <a:br>
              <a:rPr lang="ro-RO" b="1" dirty="0"/>
            </a:br>
            <a:r>
              <a:rPr lang="ro-RO" b="1" dirty="0"/>
              <a:t>       5.2.2 FOTODIODA</a:t>
            </a:r>
            <a:br>
              <a:rPr lang="ro-RO" b="1" dirty="0"/>
            </a:br>
            <a:r>
              <a:rPr lang="ro-RO" b="1" dirty="0"/>
              <a:t>       5.2.3 FOTOTRANZISTORUL</a:t>
            </a:r>
            <a:endParaRPr lang="ro-RO" dirty="0"/>
          </a:p>
        </p:txBody>
      </p:sp>
    </p:spTree>
    <p:extLst>
      <p:ext uri="{BB962C8B-B14F-4D97-AF65-F5344CB8AC3E}">
        <p14:creationId xmlns:p14="http://schemas.microsoft.com/office/powerpoint/2010/main" val="35986167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/>
          <p:cNvSpPr>
            <a:spLocks noGrp="1"/>
          </p:cNvSpPr>
          <p:nvPr>
            <p:ph type="title"/>
          </p:nvPr>
        </p:nvSpPr>
        <p:spPr>
          <a:xfrm>
            <a:off x="457200" y="-76200"/>
            <a:ext cx="8229600" cy="609600"/>
          </a:xfrm>
        </p:spPr>
        <p:txBody>
          <a:bodyPr>
            <a:normAutofit/>
          </a:bodyPr>
          <a:lstStyle/>
          <a:p>
            <a:r>
              <a:rPr lang="ro-RO" sz="3200" b="1" dirty="0" smtClean="0"/>
              <a:t>5.2.</a:t>
            </a:r>
            <a:r>
              <a:rPr lang="ro-RO" sz="3200" dirty="0" smtClean="0"/>
              <a:t> </a:t>
            </a:r>
            <a:r>
              <a:rPr lang="ro-RO" sz="3200" b="1" dirty="0" smtClean="0"/>
              <a:t>DISPOZITIVE </a:t>
            </a:r>
            <a:r>
              <a:rPr lang="ro-RO" sz="3200" b="1" dirty="0" err="1" smtClean="0"/>
              <a:t>FOTODETECTOARE</a:t>
            </a:r>
            <a:endParaRPr lang="ro-RO" sz="2400" dirty="0"/>
          </a:p>
        </p:txBody>
      </p:sp>
      <p:sp>
        <p:nvSpPr>
          <p:cNvPr id="3" name="Substituent conținut 2"/>
          <p:cNvSpPr>
            <a:spLocks noGrp="1"/>
          </p:cNvSpPr>
          <p:nvPr>
            <p:ph idx="1"/>
          </p:nvPr>
        </p:nvSpPr>
        <p:spPr>
          <a:xfrm>
            <a:off x="0" y="381000"/>
            <a:ext cx="9144000" cy="533399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o-RO" sz="2800" b="1" dirty="0" smtClean="0">
                <a:solidFill>
                  <a:srgbClr val="FFFF00"/>
                </a:solidFill>
              </a:rPr>
              <a:t>5.2.1 FOTOREZISTORUL </a:t>
            </a:r>
            <a:endParaRPr lang="ro-RO" sz="2800" dirty="0" smtClean="0">
              <a:solidFill>
                <a:srgbClr val="FFFF00"/>
              </a:solidFill>
            </a:endParaRPr>
          </a:p>
          <a:p>
            <a:pPr>
              <a:buNone/>
            </a:pPr>
            <a:endParaRPr lang="ro-RO" sz="2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Substituent conținut 2"/>
          <p:cNvSpPr txBox="1">
            <a:spLocks/>
          </p:cNvSpPr>
          <p:nvPr/>
        </p:nvSpPr>
        <p:spPr>
          <a:xfrm>
            <a:off x="0" y="838200"/>
            <a:ext cx="9144000" cy="10668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algn="just"/>
            <a:r>
              <a:rPr lang="ro-RO" sz="2200" b="1" i="1" dirty="0" smtClean="0"/>
              <a:t>Fotorezistorul </a:t>
            </a:r>
            <a:r>
              <a:rPr lang="ro-RO" sz="2200" b="1" dirty="0" smtClean="0"/>
              <a:t>– este un dispozitiv electronic, a cărui rezistenţă electrică se modifică sub acţiunea unui flux luminos care cade pe suprafaţa sensibilă a acestuia. </a:t>
            </a: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ro-RO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endParaRPr kumimoji="0" lang="ro-RO" sz="2800" b="0" i="0" u="none" strike="noStrike" kern="1200" cap="none" spc="0" normalizeH="0" baseline="0" noProof="0" dirty="0" smtClean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o-RO" sz="2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9" name="Substituent conținut 2"/>
          <p:cNvSpPr txBox="1">
            <a:spLocks/>
          </p:cNvSpPr>
          <p:nvPr/>
        </p:nvSpPr>
        <p:spPr>
          <a:xfrm>
            <a:off x="0" y="1981200"/>
            <a:ext cx="9144000" cy="17526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algn="just"/>
            <a:r>
              <a:rPr lang="ro-RO" sz="2200" b="1" dirty="0" smtClean="0"/>
              <a:t>Fotorezistorul este format dintr-o peliculă din material semiconductor, depusă prin evaporare în vid pe un grătar metalic care este fixat pe o placă izolatoare. Pelicula este prevăzută la capete cu contacte ohmetrice care reprezintă terminalele şi este protejată prin acoperire cu lac sau prin încapsulare în material plastic </a:t>
            </a:r>
            <a:r>
              <a:rPr kumimoji="0" lang="ro-RO" sz="2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o-RO" sz="2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pic>
        <p:nvPicPr>
          <p:cNvPr id="10" name="Imagine 9" descr="fotorezistor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6200" y="3962400"/>
            <a:ext cx="8933305" cy="2590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3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8" grpId="0"/>
      <p:bldP spid="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stituent conținut 2"/>
          <p:cNvSpPr>
            <a:spLocks noGrp="1"/>
          </p:cNvSpPr>
          <p:nvPr>
            <p:ph idx="1"/>
          </p:nvPr>
        </p:nvSpPr>
        <p:spPr>
          <a:xfrm>
            <a:off x="0" y="0"/>
            <a:ext cx="9144000" cy="381001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o-RO" sz="2400" b="1" dirty="0" smtClean="0">
                <a:solidFill>
                  <a:srgbClr val="FFFF00"/>
                </a:solidFill>
              </a:rPr>
              <a:t>SIMBOLURILE FOTOREZISTORULUI</a:t>
            </a:r>
            <a:r>
              <a:rPr lang="ro-RO" sz="2800" b="1" dirty="0" smtClean="0">
                <a:solidFill>
                  <a:srgbClr val="FFFF00"/>
                </a:solidFill>
              </a:rPr>
              <a:t> </a:t>
            </a:r>
            <a:endParaRPr lang="ro-RO" sz="2800" dirty="0" smtClean="0">
              <a:solidFill>
                <a:srgbClr val="FFFF00"/>
              </a:solidFill>
            </a:endParaRPr>
          </a:p>
          <a:p>
            <a:pPr>
              <a:buNone/>
            </a:pPr>
            <a:endParaRPr lang="ro-RO" sz="2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Substituent conținut 2"/>
          <p:cNvSpPr txBox="1">
            <a:spLocks/>
          </p:cNvSpPr>
          <p:nvPr/>
        </p:nvSpPr>
        <p:spPr>
          <a:xfrm>
            <a:off x="0" y="2438400"/>
            <a:ext cx="9144000" cy="8382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algn="just"/>
            <a:r>
              <a:rPr lang="ro-RO" sz="2200" b="1" dirty="0" smtClean="0"/>
              <a:t>Rezistenţa electrică a fotorezistorului scade odată cu creşterea intensităţii fluxului luminos aplicat pe suprafaţa sensibilă a fotorezistorului.</a:t>
            </a:r>
            <a:r>
              <a:rPr kumimoji="0" lang="ro-RO" sz="2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o-RO" sz="2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9" name="Substituent conținut 2"/>
          <p:cNvSpPr txBox="1">
            <a:spLocks/>
          </p:cNvSpPr>
          <p:nvPr/>
        </p:nvSpPr>
        <p:spPr>
          <a:xfrm>
            <a:off x="0" y="3276600"/>
            <a:ext cx="9144000" cy="9144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algn="just"/>
            <a:r>
              <a:rPr lang="ro-RO" sz="2200" b="1" dirty="0" smtClean="0"/>
              <a:t>În figura de mai jos se observă cum rezistenţa fotorezistorului se modifică în funcţie de gradul de acoperire a suprafeţei sensibile.  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o-RO" sz="2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pic>
        <p:nvPicPr>
          <p:cNvPr id="11" name="Imagine 10" descr="simbol-fotorezistor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19200" y="457200"/>
            <a:ext cx="6172200" cy="1328195"/>
          </a:xfrm>
          <a:prstGeom prst="rect">
            <a:avLst/>
          </a:prstGeom>
        </p:spPr>
      </p:pic>
      <p:sp>
        <p:nvSpPr>
          <p:cNvPr id="12" name="Substituent conținut 2"/>
          <p:cNvSpPr txBox="1">
            <a:spLocks/>
          </p:cNvSpPr>
          <p:nvPr/>
        </p:nvSpPr>
        <p:spPr>
          <a:xfrm>
            <a:off x="0" y="1981200"/>
            <a:ext cx="9144000" cy="4572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ro-RO" sz="2400" b="1" noProof="0" dirty="0" smtClean="0">
                <a:solidFill>
                  <a:srgbClr val="FFFF00"/>
                </a:solidFill>
              </a:rPr>
              <a:t>VERIFICAREA</a:t>
            </a:r>
            <a:r>
              <a:rPr kumimoji="0" lang="ro-RO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FOTOREZISTORULUI </a:t>
            </a:r>
            <a:endParaRPr kumimoji="0" lang="ro-RO" sz="2400" b="0" i="0" u="none" strike="noStrike" kern="1200" cap="none" spc="0" normalizeH="0" baseline="0" noProof="0" dirty="0" smtClean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o-RO" sz="2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pic>
        <p:nvPicPr>
          <p:cNvPr id="14" name="Imagine 13" descr="verificare-fotorezistor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93621" y="4038600"/>
            <a:ext cx="7464579" cy="2819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00"/>
                            </p:stCondLst>
                            <p:childTnLst>
                              <p:par>
                                <p:cTn id="24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000"/>
                            </p:stCondLst>
                            <p:childTnLst>
                              <p:par>
                                <p:cTn id="28" presetID="3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8" grpId="0"/>
      <p:bldP spid="9" grpId="0"/>
      <p:bldP spid="12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stituent conținut 2"/>
          <p:cNvSpPr>
            <a:spLocks noGrp="1"/>
          </p:cNvSpPr>
          <p:nvPr>
            <p:ph idx="1"/>
          </p:nvPr>
        </p:nvSpPr>
        <p:spPr>
          <a:xfrm>
            <a:off x="0" y="1"/>
            <a:ext cx="9144000" cy="45720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o-RO" sz="2400" b="1" dirty="0" smtClean="0">
                <a:solidFill>
                  <a:srgbClr val="FFFF00"/>
                </a:solidFill>
              </a:rPr>
              <a:t>CONECTAREA ÎN CIRCUIT A FOTOREZISTORULUI</a:t>
            </a:r>
          </a:p>
          <a:p>
            <a:pPr>
              <a:buNone/>
            </a:pPr>
            <a:endParaRPr lang="ro-RO" sz="2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Substituent conținut 2"/>
          <p:cNvSpPr txBox="1">
            <a:spLocks/>
          </p:cNvSpPr>
          <p:nvPr/>
        </p:nvSpPr>
        <p:spPr>
          <a:xfrm>
            <a:off x="0" y="381000"/>
            <a:ext cx="9144000" cy="762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algn="just"/>
            <a:r>
              <a:rPr lang="ro-RO" sz="2200" b="1" dirty="0" smtClean="0"/>
              <a:t>Conectat într-un circuit electric, fotorezistorul modifică intensitatea curentului din circuit. </a:t>
            </a:r>
            <a:r>
              <a:rPr kumimoji="0" lang="ro-RO" sz="2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o-RO" sz="2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9" name="Substituent conținut 2"/>
          <p:cNvSpPr txBox="1">
            <a:spLocks/>
          </p:cNvSpPr>
          <p:nvPr/>
        </p:nvSpPr>
        <p:spPr>
          <a:xfrm>
            <a:off x="0" y="1143000"/>
            <a:ext cx="9144000" cy="8382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algn="just"/>
            <a:r>
              <a:rPr lang="ro-RO" sz="2200" b="1" dirty="0" smtClean="0"/>
              <a:t>Intensitatea curentului creşte proporţional cu scăderea rezistenţei electrice a fotorezistorului, deci proporţional cu creşterea intensităţii fluxului luminos.</a:t>
            </a:r>
            <a:endParaRPr kumimoji="0" lang="ro-RO" sz="2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11" name="Substituent conținut 2"/>
          <p:cNvSpPr txBox="1">
            <a:spLocks/>
          </p:cNvSpPr>
          <p:nvPr/>
        </p:nvSpPr>
        <p:spPr>
          <a:xfrm>
            <a:off x="0" y="1905000"/>
            <a:ext cx="9144000" cy="8382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algn="just"/>
            <a:r>
              <a:rPr lang="ro-RO" sz="2200" b="1" dirty="0" smtClean="0"/>
              <a:t>Intensitatea curentului creşte proporţional cu scăderea rezistenţei electrice a fotorezistorului, deci proporţional cu creşterea intensităţii fluxului luminos.</a:t>
            </a:r>
            <a:endParaRPr kumimoji="0" lang="ro-RO" sz="2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pic>
        <p:nvPicPr>
          <p:cNvPr id="12" name="Imagine 11" descr="conectare-fotorezistor-intuneric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562600" y="2590800"/>
            <a:ext cx="3352800" cy="3762723"/>
          </a:xfrm>
          <a:prstGeom prst="rect">
            <a:avLst/>
          </a:prstGeom>
        </p:spPr>
      </p:pic>
      <p:sp>
        <p:nvSpPr>
          <p:cNvPr id="13" name="Substituent conținut 2"/>
          <p:cNvSpPr txBox="1">
            <a:spLocks/>
          </p:cNvSpPr>
          <p:nvPr/>
        </p:nvSpPr>
        <p:spPr>
          <a:xfrm>
            <a:off x="228600" y="6248400"/>
            <a:ext cx="3200400" cy="6096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algn="ctr"/>
            <a:r>
              <a:rPr lang="ro-RO" b="1" dirty="0" smtClean="0"/>
              <a:t>Montaj cu fotorezistor activat de </a:t>
            </a:r>
            <a:r>
              <a:rPr lang="ro-RO" b="1" i="1" dirty="0" smtClean="0">
                <a:solidFill>
                  <a:srgbClr val="FFFF00"/>
                </a:solidFill>
              </a:rPr>
              <a:t>lumină</a:t>
            </a:r>
            <a:endParaRPr kumimoji="0" lang="ro-RO" b="1" i="1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14" name="Substituent conținut 2"/>
          <p:cNvSpPr txBox="1">
            <a:spLocks/>
          </p:cNvSpPr>
          <p:nvPr/>
        </p:nvSpPr>
        <p:spPr>
          <a:xfrm>
            <a:off x="5638800" y="6248400"/>
            <a:ext cx="3200400" cy="6096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algn="ctr"/>
            <a:r>
              <a:rPr lang="ro-RO" b="1" dirty="0" smtClean="0"/>
              <a:t>Montaj cu fotorezistor activat de </a:t>
            </a:r>
            <a:r>
              <a:rPr lang="ro-RO" b="1" i="1" dirty="0" smtClean="0">
                <a:solidFill>
                  <a:srgbClr val="FFFF00"/>
                </a:solidFill>
              </a:rPr>
              <a:t>întuneric</a:t>
            </a:r>
            <a:endParaRPr kumimoji="0" lang="ro-RO" b="1" i="1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pic>
        <p:nvPicPr>
          <p:cNvPr id="15" name="Imagine 14" descr="conectare-fotorezistor-lumina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2400" y="2590801"/>
            <a:ext cx="3352800" cy="376047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3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000"/>
                            </p:stCondLst>
                            <p:childTnLst>
                              <p:par>
                                <p:cTn id="28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000"/>
                            </p:stCondLst>
                            <p:childTnLst>
                              <p:par>
                                <p:cTn id="32" presetID="3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0"/>
                            </p:stCondLst>
                            <p:childTnLst>
                              <p:par>
                                <p:cTn id="3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8" grpId="0"/>
      <p:bldP spid="9" grpId="0"/>
      <p:bldP spid="11" grpId="0"/>
      <p:bldP spid="13" grpId="0"/>
      <p:bldP spid="1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stituent conținut 2"/>
          <p:cNvSpPr>
            <a:spLocks noGrp="1"/>
          </p:cNvSpPr>
          <p:nvPr>
            <p:ph idx="1"/>
          </p:nvPr>
        </p:nvSpPr>
        <p:spPr>
          <a:xfrm>
            <a:off x="0" y="0"/>
            <a:ext cx="9144000" cy="533399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o-RO" sz="2800" b="1" dirty="0" smtClean="0">
                <a:solidFill>
                  <a:srgbClr val="FFFF00"/>
                </a:solidFill>
              </a:rPr>
              <a:t>5.2.2 FOTODIODA </a:t>
            </a:r>
            <a:endParaRPr lang="ro-RO" sz="2800" dirty="0" smtClean="0">
              <a:solidFill>
                <a:srgbClr val="FFFF00"/>
              </a:solidFill>
            </a:endParaRPr>
          </a:p>
          <a:p>
            <a:pPr>
              <a:buNone/>
            </a:pPr>
            <a:endParaRPr lang="ro-RO" sz="2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Substituent conținut 2"/>
          <p:cNvSpPr txBox="1">
            <a:spLocks/>
          </p:cNvSpPr>
          <p:nvPr/>
        </p:nvSpPr>
        <p:spPr>
          <a:xfrm>
            <a:off x="0" y="457200"/>
            <a:ext cx="9144000" cy="9906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algn="just"/>
            <a:r>
              <a:rPr lang="ro-RO" sz="2200" b="1" i="1" dirty="0" smtClean="0"/>
              <a:t>Fotodioda</a:t>
            </a:r>
            <a:r>
              <a:rPr lang="ro-RO" sz="2200" b="1" dirty="0" smtClean="0"/>
              <a:t> este un dispozitiv optoelectronic, realizat dintr-o joncţiune pn fotosensibilă, care funcţionează în </a:t>
            </a:r>
            <a:r>
              <a:rPr lang="ro-RO" sz="2200" b="1" i="1" dirty="0" smtClean="0">
                <a:solidFill>
                  <a:srgbClr val="FFFF00"/>
                </a:solidFill>
              </a:rPr>
              <a:t>polarizare inversă</a:t>
            </a:r>
            <a:r>
              <a:rPr lang="ro-RO" sz="2200" b="1" dirty="0" smtClean="0"/>
              <a:t>.</a:t>
            </a:r>
            <a:r>
              <a:rPr kumimoji="0" lang="ro-RO" sz="2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o-RO" sz="2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9" name="Substituent conținut 2"/>
          <p:cNvSpPr txBox="1">
            <a:spLocks/>
          </p:cNvSpPr>
          <p:nvPr/>
        </p:nvSpPr>
        <p:spPr>
          <a:xfrm>
            <a:off x="0" y="1219200"/>
            <a:ext cx="9144000" cy="10668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algn="just"/>
            <a:r>
              <a:rPr lang="ro-RO" sz="2200" b="1" dirty="0" smtClean="0"/>
              <a:t>Capsula fotodiodei prezintă o fantă transparentă, sub forma unei ferestre plane sau a unei lentile, care permite pătrunderea luminii către joncţiunea pn</a:t>
            </a:r>
            <a:endParaRPr kumimoji="0" lang="ro-RO" sz="2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pic>
        <p:nvPicPr>
          <p:cNvPr id="11" name="Imagine 10" descr="fotodiod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33400" y="2362200"/>
            <a:ext cx="7924800" cy="2944594"/>
          </a:xfrm>
          <a:prstGeom prst="rect">
            <a:avLst/>
          </a:prstGeom>
        </p:spPr>
      </p:pic>
      <p:pic>
        <p:nvPicPr>
          <p:cNvPr id="12" name="Imagine 11" descr="terminale-fotodioda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667000" y="5334001"/>
            <a:ext cx="4071416" cy="1524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3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00"/>
                            </p:stCondLst>
                            <p:childTnLst>
                              <p:par>
                                <p:cTn id="24" presetID="3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8" grpId="0"/>
      <p:bldP spid="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stituent conținut 2"/>
          <p:cNvSpPr>
            <a:spLocks noGrp="1"/>
          </p:cNvSpPr>
          <p:nvPr>
            <p:ph idx="1"/>
          </p:nvPr>
        </p:nvSpPr>
        <p:spPr>
          <a:xfrm>
            <a:off x="0" y="0"/>
            <a:ext cx="9144000" cy="533399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o-RO" sz="2400" b="1" dirty="0" smtClean="0">
                <a:solidFill>
                  <a:srgbClr val="FFFF00"/>
                </a:solidFill>
              </a:rPr>
              <a:t>CONSTRUCŢIA ŞI SIMBOLURILE FOTODIODEI</a:t>
            </a:r>
            <a:endParaRPr lang="ro-RO" sz="2400" dirty="0" smtClean="0">
              <a:solidFill>
                <a:srgbClr val="FFFF00"/>
              </a:solidFill>
            </a:endParaRPr>
          </a:p>
          <a:p>
            <a:pPr>
              <a:buNone/>
            </a:pPr>
            <a:endParaRPr lang="ro-RO" sz="2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Substituent conținut 2"/>
          <p:cNvSpPr txBox="1">
            <a:spLocks/>
          </p:cNvSpPr>
          <p:nvPr/>
        </p:nvSpPr>
        <p:spPr>
          <a:xfrm>
            <a:off x="0" y="3048000"/>
            <a:ext cx="9144000" cy="41148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algn="just"/>
            <a:r>
              <a:rPr lang="ro-RO" sz="2200" b="1" dirty="0" smtClean="0"/>
              <a:t>Suprafaţa activă a fotodiodei este acoperită cu un </a:t>
            </a:r>
            <a:r>
              <a:rPr lang="ro-RO" sz="2200" b="1" i="1" dirty="0" smtClean="0">
                <a:solidFill>
                  <a:srgbClr val="FFFF00"/>
                </a:solidFill>
              </a:rPr>
              <a:t>stat subţire de protecţie</a:t>
            </a:r>
            <a:r>
              <a:rPr lang="ro-RO" sz="2200" b="1" dirty="0" smtClean="0"/>
              <a:t>, care este şi antireflectorizant.</a:t>
            </a:r>
          </a:p>
          <a:p>
            <a:pPr algn="just"/>
            <a:r>
              <a:rPr lang="ro-RO" sz="2200" b="1" dirty="0" smtClean="0"/>
              <a:t>Între cele două substraturi, P şi N, se formează </a:t>
            </a:r>
            <a:r>
              <a:rPr lang="ro-RO" sz="2200" b="1" i="1" dirty="0" smtClean="0">
                <a:solidFill>
                  <a:srgbClr val="FFFF00"/>
                </a:solidFill>
              </a:rPr>
              <a:t>joncţiunea PN</a:t>
            </a:r>
            <a:r>
              <a:rPr lang="ro-RO" sz="2400" dirty="0" smtClean="0"/>
              <a:t>. </a:t>
            </a:r>
          </a:p>
          <a:p>
            <a:pPr algn="just"/>
            <a:r>
              <a:rPr lang="ro-RO" sz="2200" b="1" dirty="0" smtClean="0"/>
              <a:t>Regiunea care se formează în vecinătatea joncţiunii PN se numeşte </a:t>
            </a:r>
            <a:r>
              <a:rPr lang="ro-RO" sz="2200" b="1" i="1" dirty="0" smtClean="0">
                <a:solidFill>
                  <a:srgbClr val="FFFF00"/>
                </a:solidFill>
              </a:rPr>
              <a:t>“regiune sărăcită de purtători” </a:t>
            </a:r>
            <a:r>
              <a:rPr lang="ro-RO" sz="2200" b="1" i="1" dirty="0" smtClean="0"/>
              <a:t>.</a:t>
            </a:r>
          </a:p>
          <a:p>
            <a:pPr algn="just"/>
            <a:r>
              <a:rPr lang="ro-RO" sz="2200" b="1" dirty="0" smtClean="0"/>
              <a:t>Această regiune îşi modifică adâncimea în funcţie de valoarea tensiunii inverse aplicată la terminalele fotodiodei.</a:t>
            </a:r>
          </a:p>
          <a:p>
            <a:pPr algn="just"/>
            <a:r>
              <a:rPr lang="ro-RO" sz="2200" b="1" noProof="0" dirty="0" smtClean="0">
                <a:latin typeface="+mj-lt"/>
                <a:cs typeface="Arial" pitchFamily="34" charset="0"/>
              </a:rPr>
              <a:t>Odată cu creşterea tensiunii inverse regiunea se adânceşte mai mult, fapt care </a:t>
            </a:r>
            <a:r>
              <a:rPr lang="ro-RO" sz="2200" b="1" dirty="0" smtClean="0">
                <a:latin typeface="+mj-lt"/>
              </a:rPr>
              <a:t>permite curentului electric produs de radiaţiile luminoase să traverseze joncţiunea PN a fotodiodei</a:t>
            </a:r>
            <a:endParaRPr kumimoji="0" lang="ro-RO" sz="2200" b="1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+mj-lt"/>
              <a:ea typeface="+mn-ea"/>
              <a:cs typeface="Arial" pitchFamily="34" charset="0"/>
            </a:endParaRPr>
          </a:p>
        </p:txBody>
      </p:sp>
      <p:pic>
        <p:nvPicPr>
          <p:cNvPr id="6" name="Imagine 5" descr="constructie-fotodiod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0881" y="457200"/>
            <a:ext cx="8854519" cy="259079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stituent conținut 2"/>
          <p:cNvSpPr>
            <a:spLocks noGrp="1"/>
          </p:cNvSpPr>
          <p:nvPr>
            <p:ph idx="1"/>
          </p:nvPr>
        </p:nvSpPr>
        <p:spPr>
          <a:xfrm>
            <a:off x="0" y="0"/>
            <a:ext cx="9144000" cy="533399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o-RO" sz="2400" b="1" dirty="0" smtClean="0">
                <a:solidFill>
                  <a:srgbClr val="FFFF00"/>
                </a:solidFill>
              </a:rPr>
              <a:t>IDENTIFICAREA TERMINALELOR ŞI VERIFICAREA FOTODIODEI</a:t>
            </a:r>
            <a:endParaRPr lang="ro-RO" sz="2400" dirty="0" smtClean="0">
              <a:solidFill>
                <a:srgbClr val="FFFF00"/>
              </a:solidFill>
            </a:endParaRPr>
          </a:p>
          <a:p>
            <a:pPr>
              <a:buNone/>
            </a:pPr>
            <a:endParaRPr lang="ro-RO" sz="2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Substituent conținut 2"/>
          <p:cNvSpPr txBox="1">
            <a:spLocks/>
          </p:cNvSpPr>
          <p:nvPr/>
        </p:nvSpPr>
        <p:spPr>
          <a:xfrm>
            <a:off x="0" y="3429000"/>
            <a:ext cx="9144000" cy="3429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ro-RO" sz="2200" b="1" dirty="0" smtClean="0"/>
              <a:t>se fixează comutatorul multitesterului pe poziţia </a:t>
            </a:r>
          </a:p>
          <a:p>
            <a:pPr lvl="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ro-RO" sz="2200" b="1" dirty="0" smtClean="0"/>
              <a:t>se activează butonul           iar pe display în stânga-sus trebuie să apară</a:t>
            </a:r>
          </a:p>
          <a:p>
            <a:pPr lvl="0" algn="just">
              <a:buFont typeface="Wingdings" pitchFamily="2" charset="2"/>
              <a:buChar char="Ø"/>
            </a:pPr>
            <a:r>
              <a:rPr lang="ro-RO" sz="2200" b="1" dirty="0" smtClean="0"/>
              <a:t>se fixează tastele multitesterului la terminalele fotodiodei în sensul în care acesta indică tensiune . În această situaţie, terminalul fotodiodei pe care este </a:t>
            </a:r>
            <a:r>
              <a:rPr lang="ro-RO" sz="2200" b="1" i="1" dirty="0" smtClean="0">
                <a:solidFill>
                  <a:srgbClr val="FFC000"/>
                </a:solidFill>
              </a:rPr>
              <a:t>tasta +  </a:t>
            </a:r>
            <a:r>
              <a:rPr lang="ro-RO" sz="2200" b="1" dirty="0" smtClean="0"/>
              <a:t>a multitesterului va fi </a:t>
            </a:r>
            <a:r>
              <a:rPr lang="ro-RO" sz="2200" b="1" i="1" dirty="0" smtClean="0">
                <a:solidFill>
                  <a:srgbClr val="FFC000"/>
                </a:solidFill>
              </a:rPr>
              <a:t>catodul (-) </a:t>
            </a:r>
            <a:r>
              <a:rPr lang="ro-RO" sz="2200" b="1" dirty="0" smtClean="0"/>
              <a:t>fotodiodei</a:t>
            </a:r>
          </a:p>
          <a:p>
            <a:pPr lvl="0" algn="just">
              <a:buFont typeface="Wingdings" pitchFamily="2" charset="2"/>
              <a:buChar char="Ø"/>
            </a:pPr>
            <a:r>
              <a:rPr lang="ro-RO" sz="2200" b="1" dirty="0" smtClean="0"/>
              <a:t> pentru a verifica funcţionarea fotodiodei, se astupă capsula acesteia, situaţie în care tensiunea indicată de multitester trebuie să se modifice </a:t>
            </a:r>
          </a:p>
          <a:p>
            <a:pPr lvl="0" algn="just">
              <a:buFont typeface="Wingdings" pitchFamily="2" charset="2"/>
              <a:buChar char="Ø"/>
            </a:pPr>
            <a:r>
              <a:rPr lang="ro-RO" sz="2200" b="1" dirty="0" smtClean="0"/>
              <a:t> dacă se modifică fluxul de lumină pe capsula fotodiodei (prin iluminare sau întunecare) trebuie să se modifice tensiunea la bornele acesteia.</a:t>
            </a:r>
          </a:p>
        </p:txBody>
      </p:sp>
      <p:pic>
        <p:nvPicPr>
          <p:cNvPr id="7" name="Imagine 6" descr="verificare-fotodiod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95400" y="381000"/>
            <a:ext cx="6629400" cy="3174008"/>
          </a:xfrm>
          <a:prstGeom prst="rect">
            <a:avLst/>
          </a:prstGeom>
        </p:spPr>
      </p:pic>
      <p:pic>
        <p:nvPicPr>
          <p:cNvPr id="9" name="Imagine 8" descr="butoan-mavo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019800" y="3581400"/>
            <a:ext cx="609600" cy="309638"/>
          </a:xfrm>
          <a:prstGeom prst="rect">
            <a:avLst/>
          </a:prstGeom>
        </p:spPr>
      </p:pic>
      <p:pic>
        <p:nvPicPr>
          <p:cNvPr id="10" name="Imagine 9" descr="butoan-mavo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714625" y="4114800"/>
            <a:ext cx="638175" cy="352425"/>
          </a:xfrm>
          <a:prstGeom prst="rect">
            <a:avLst/>
          </a:prstGeom>
        </p:spPr>
      </p:pic>
      <p:pic>
        <p:nvPicPr>
          <p:cNvPr id="11" name="Imagine 10" descr="simbol-dioda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8458200" y="4114800"/>
            <a:ext cx="561975" cy="31432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500"/>
                            </p:stCondLst>
                            <p:childTnLst>
                              <p:par>
                                <p:cTn id="46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500"/>
                            </p:stCondLst>
                            <p:childTnLst>
                              <p:par>
                                <p:cTn id="52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500"/>
                            </p:stCondLst>
                            <p:childTnLst>
                              <p:par>
                                <p:cTn id="58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stituent conținut 2"/>
          <p:cNvSpPr>
            <a:spLocks noGrp="1"/>
          </p:cNvSpPr>
          <p:nvPr>
            <p:ph idx="1"/>
          </p:nvPr>
        </p:nvSpPr>
        <p:spPr>
          <a:xfrm>
            <a:off x="0" y="-76200"/>
            <a:ext cx="9144000" cy="38100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o-RO" sz="2400" b="1" dirty="0" smtClean="0">
                <a:solidFill>
                  <a:srgbClr val="FFFF00"/>
                </a:solidFill>
              </a:rPr>
              <a:t>CONECTAREA ÎN CIRCUIT A FOTODIODEI</a:t>
            </a:r>
            <a:endParaRPr lang="ro-RO" sz="2400" dirty="0" smtClean="0">
              <a:solidFill>
                <a:srgbClr val="FFFF00"/>
              </a:solidFill>
            </a:endParaRPr>
          </a:p>
          <a:p>
            <a:pPr>
              <a:buNone/>
            </a:pPr>
            <a:endParaRPr lang="ro-RO" sz="2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Substituent conținut 2"/>
          <p:cNvSpPr txBox="1">
            <a:spLocks/>
          </p:cNvSpPr>
          <p:nvPr/>
        </p:nvSpPr>
        <p:spPr>
          <a:xfrm>
            <a:off x="0" y="3962400"/>
            <a:ext cx="9144000" cy="762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algn="just"/>
            <a:r>
              <a:rPr lang="ro-RO" sz="2200" b="1" dirty="0" smtClean="0"/>
              <a:t>La conectarea în circuit, fotodioda se conectează întotdeauna în serie cu un rezistor care limitează curentul prin fotodiodă</a:t>
            </a:r>
          </a:p>
        </p:txBody>
      </p:sp>
      <p:pic>
        <p:nvPicPr>
          <p:cNvPr id="13" name="Imagine 12" descr="conectare-fotodiod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33400" y="304800"/>
            <a:ext cx="7893867" cy="3719816"/>
          </a:xfrm>
          <a:prstGeom prst="rect">
            <a:avLst/>
          </a:prstGeom>
        </p:spPr>
      </p:pic>
      <p:sp>
        <p:nvSpPr>
          <p:cNvPr id="14" name="Substituent conținut 2"/>
          <p:cNvSpPr txBox="1">
            <a:spLocks/>
          </p:cNvSpPr>
          <p:nvPr/>
        </p:nvSpPr>
        <p:spPr>
          <a:xfrm>
            <a:off x="0" y="4648200"/>
            <a:ext cx="9144000" cy="10668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algn="just"/>
            <a:r>
              <a:rPr lang="ro-RO" sz="2200" b="1" dirty="0" smtClean="0"/>
              <a:t>Când </a:t>
            </a:r>
            <a:r>
              <a:rPr lang="ro-RO" sz="2200" b="1" i="1" dirty="0" smtClean="0">
                <a:solidFill>
                  <a:srgbClr val="FFC000"/>
                </a:solidFill>
              </a:rPr>
              <a:t>întrerupătorul K este deschis</a:t>
            </a:r>
            <a:r>
              <a:rPr lang="ro-RO" sz="2200" b="1" dirty="0" smtClean="0"/>
              <a:t>, lampa H este stinsă iar fotodioda FD1 este blocată, deci prin circuitul bazei tranzistorului T1 nu circulă curent. În această situaţie tranzistorul este blocat iar </a:t>
            </a:r>
            <a:r>
              <a:rPr lang="ro-RO" sz="2200" b="1" i="1" dirty="0" smtClean="0">
                <a:solidFill>
                  <a:srgbClr val="FFC000"/>
                </a:solidFill>
              </a:rPr>
              <a:t>LED1 este stins</a:t>
            </a:r>
            <a:r>
              <a:rPr lang="ro-RO" sz="2200" b="1" dirty="0" smtClean="0"/>
              <a:t>.</a:t>
            </a:r>
            <a:endParaRPr lang="ro-RO" sz="2200" b="1" dirty="0"/>
          </a:p>
        </p:txBody>
      </p:sp>
      <p:sp>
        <p:nvSpPr>
          <p:cNvPr id="15" name="Substituent conținut 2"/>
          <p:cNvSpPr txBox="1">
            <a:spLocks/>
          </p:cNvSpPr>
          <p:nvPr/>
        </p:nvSpPr>
        <p:spPr>
          <a:xfrm>
            <a:off x="0" y="5715000"/>
            <a:ext cx="9144000" cy="10668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algn="just"/>
            <a:r>
              <a:rPr lang="ro-RO" sz="2200" b="1" dirty="0" smtClean="0"/>
              <a:t>Când </a:t>
            </a:r>
            <a:r>
              <a:rPr lang="ro-RO" sz="2200" b="1" i="1" dirty="0" smtClean="0">
                <a:solidFill>
                  <a:srgbClr val="FFC000"/>
                </a:solidFill>
              </a:rPr>
              <a:t>întrerupătorul K este închis</a:t>
            </a:r>
            <a:r>
              <a:rPr lang="ro-RO" sz="2200" b="1" dirty="0" smtClean="0"/>
              <a:t>, lampa H luminează iar fotodioda FD1 intră în conducţie, deci prin circuitul bazei tranzistorului T1 circulă curent. În această situaţie tranzistorul conduce iar </a:t>
            </a:r>
            <a:r>
              <a:rPr lang="ro-RO" sz="2200" b="1" i="1" dirty="0" smtClean="0">
                <a:solidFill>
                  <a:srgbClr val="FFC000"/>
                </a:solidFill>
              </a:rPr>
              <a:t>LED1 luminează</a:t>
            </a:r>
            <a:r>
              <a:rPr lang="ro-RO" sz="2200" b="1" dirty="0" smtClean="0"/>
              <a:t>. </a:t>
            </a:r>
            <a:endParaRPr lang="ro-RO" sz="22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500"/>
                            </p:stCondLst>
                            <p:childTnLst>
                              <p:par>
                                <p:cTn id="22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500"/>
                            </p:stCondLst>
                            <p:childTnLst>
                              <p:par>
                                <p:cTn id="28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stituent conținut 2"/>
          <p:cNvSpPr>
            <a:spLocks noGrp="1"/>
          </p:cNvSpPr>
          <p:nvPr>
            <p:ph idx="1"/>
          </p:nvPr>
        </p:nvSpPr>
        <p:spPr>
          <a:xfrm>
            <a:off x="0" y="0"/>
            <a:ext cx="9144000" cy="533399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o-RO" sz="2800" b="1" dirty="0" smtClean="0">
                <a:solidFill>
                  <a:srgbClr val="FFFF00"/>
                </a:solidFill>
              </a:rPr>
              <a:t>5.2.3 FOTOTRANZISTORUL</a:t>
            </a:r>
            <a:endParaRPr lang="ro-RO" sz="2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Substituent conținut 2"/>
          <p:cNvSpPr txBox="1">
            <a:spLocks/>
          </p:cNvSpPr>
          <p:nvPr/>
        </p:nvSpPr>
        <p:spPr>
          <a:xfrm>
            <a:off x="0" y="381000"/>
            <a:ext cx="9144000" cy="4572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algn="just"/>
            <a:r>
              <a:rPr lang="ro-RO" sz="2200" b="1" dirty="0" smtClean="0"/>
              <a:t>Fototranzistorul este un tranzistor cu joncţiunea bază-colector fotosensibilă.</a:t>
            </a:r>
            <a:endParaRPr kumimoji="0" lang="ro-RO" sz="2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9" name="Substituent conținut 2"/>
          <p:cNvSpPr txBox="1">
            <a:spLocks/>
          </p:cNvSpPr>
          <p:nvPr/>
        </p:nvSpPr>
        <p:spPr>
          <a:xfrm>
            <a:off x="0" y="685800"/>
            <a:ext cx="9144000" cy="762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algn="just"/>
            <a:r>
              <a:rPr lang="ro-RO" sz="2200" b="1" dirty="0" smtClean="0"/>
              <a:t>Pentru fototranzistoare sunt două variante constructive: </a:t>
            </a:r>
          </a:p>
          <a:p>
            <a:pPr algn="just"/>
            <a:r>
              <a:rPr lang="ro-RO" sz="2200" b="1" dirty="0" smtClean="0"/>
              <a:t>cu </a:t>
            </a:r>
            <a:r>
              <a:rPr lang="ro-RO" sz="2200" b="1" i="1" dirty="0" smtClean="0">
                <a:solidFill>
                  <a:srgbClr val="FFC000"/>
                </a:solidFill>
              </a:rPr>
              <a:t>două terminale </a:t>
            </a:r>
            <a:r>
              <a:rPr lang="ro-RO" sz="2200" b="1" dirty="0" smtClean="0"/>
              <a:t>sau cu </a:t>
            </a:r>
            <a:r>
              <a:rPr lang="ro-RO" sz="2200" b="1" i="1" dirty="0" smtClean="0">
                <a:solidFill>
                  <a:srgbClr val="FFC000"/>
                </a:solidFill>
              </a:rPr>
              <a:t>trei terminale</a:t>
            </a:r>
            <a:r>
              <a:rPr lang="ro-RO" sz="2200" b="1" dirty="0" smtClean="0"/>
              <a:t>.</a:t>
            </a:r>
            <a:endParaRPr kumimoji="0" lang="ro-RO" sz="2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7" name="Substituent conținut 2"/>
          <p:cNvSpPr txBox="1">
            <a:spLocks/>
          </p:cNvSpPr>
          <p:nvPr/>
        </p:nvSpPr>
        <p:spPr>
          <a:xfrm>
            <a:off x="0" y="1371600"/>
            <a:ext cx="9144000" cy="762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algn="just"/>
            <a:r>
              <a:rPr lang="ro-RO" sz="2200" b="1" dirty="0" smtClean="0"/>
              <a:t>În configuraţia cu două terminale, baza nu este accesibilă, situaţie în care semnalul de intrare în fototranzistor este exclusiv lumina.</a:t>
            </a:r>
            <a:endParaRPr kumimoji="0" lang="ro-RO" sz="2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10" name="Substituent conținut 2"/>
          <p:cNvSpPr txBox="1">
            <a:spLocks/>
          </p:cNvSpPr>
          <p:nvPr/>
        </p:nvSpPr>
        <p:spPr>
          <a:xfrm>
            <a:off x="0" y="2057400"/>
            <a:ext cx="9144000" cy="10668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algn="just"/>
            <a:r>
              <a:rPr lang="ro-RO" sz="2200" b="1" dirty="0" smtClean="0"/>
              <a:t>În configuraţia cu trei terminale, baza se conectează în circuit şi asigură o stabilitate mai bună a punctului static de funcţionare faţă de variaţiile de temperatură.</a:t>
            </a:r>
            <a:endParaRPr kumimoji="0" lang="ro-RO" sz="2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pic>
        <p:nvPicPr>
          <p:cNvPr id="13" name="Imagine 12" descr="fototranzistorul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6200" y="3276599"/>
            <a:ext cx="8991600" cy="317806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8" grpId="0"/>
      <p:bldP spid="9" grpId="0"/>
      <p:bldP spid="7" grpId="0"/>
      <p:bldP spid="1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stituent conținut 2"/>
          <p:cNvSpPr>
            <a:spLocks noGrp="1"/>
          </p:cNvSpPr>
          <p:nvPr>
            <p:ph idx="1"/>
          </p:nvPr>
        </p:nvSpPr>
        <p:spPr>
          <a:xfrm>
            <a:off x="0" y="0"/>
            <a:ext cx="9144000" cy="533399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o-RO" sz="2400" b="1" dirty="0" smtClean="0">
                <a:solidFill>
                  <a:srgbClr val="FFFF00"/>
                </a:solidFill>
              </a:rPr>
              <a:t>SIMBOLUL FOTOTRANZISTORULUI. IDENTIFICAREA TERMINALELOR.</a:t>
            </a:r>
            <a:endParaRPr lang="ro-RO" sz="24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4" name="Imagine 13" descr="terminale-fototranzistor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02920" y="4572000"/>
            <a:ext cx="8107680" cy="2133600"/>
          </a:xfrm>
          <a:prstGeom prst="rect">
            <a:avLst/>
          </a:prstGeom>
        </p:spPr>
      </p:pic>
      <p:pic>
        <p:nvPicPr>
          <p:cNvPr id="11" name="Imagine 10" descr="simbol-fototranzistor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133600" y="609600"/>
            <a:ext cx="4568552" cy="3810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3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stituent conținut 2"/>
          <p:cNvSpPr>
            <a:spLocks noGrp="1"/>
          </p:cNvSpPr>
          <p:nvPr>
            <p:ph idx="1"/>
          </p:nvPr>
        </p:nvSpPr>
        <p:spPr>
          <a:xfrm>
            <a:off x="0" y="0"/>
            <a:ext cx="9144000" cy="533399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o-RO" sz="2400" b="1" dirty="0" smtClean="0">
                <a:solidFill>
                  <a:srgbClr val="FFFF00"/>
                </a:solidFill>
              </a:rPr>
              <a:t>IDENTIFICAREA TERMINALELOR ŞI VERIFICAREA FOTOTRANZISTORULUI</a:t>
            </a:r>
            <a:endParaRPr lang="ro-RO" sz="2400" dirty="0" smtClean="0">
              <a:solidFill>
                <a:srgbClr val="FFFF00"/>
              </a:solidFill>
            </a:endParaRPr>
          </a:p>
          <a:p>
            <a:pPr>
              <a:buNone/>
            </a:pPr>
            <a:endParaRPr lang="ro-RO" sz="2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Substituent conținut 2"/>
          <p:cNvSpPr txBox="1">
            <a:spLocks/>
          </p:cNvSpPr>
          <p:nvPr/>
        </p:nvSpPr>
        <p:spPr>
          <a:xfrm>
            <a:off x="0" y="3276600"/>
            <a:ext cx="9144000" cy="3429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ro-RO" sz="2200" b="1" dirty="0" smtClean="0"/>
              <a:t>se fixează comutatorul multitesterului pe poziţia </a:t>
            </a:r>
          </a:p>
          <a:p>
            <a:pPr lvl="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ro-RO" sz="2200" b="1" dirty="0" smtClean="0"/>
              <a:t>se activează butonul           iar pe display în stânga-sus trebuie să apară</a:t>
            </a:r>
          </a:p>
          <a:p>
            <a:pPr algn="just">
              <a:buFont typeface="Wingdings" pitchFamily="2" charset="2"/>
              <a:buChar char="Ø"/>
            </a:pPr>
            <a:r>
              <a:rPr lang="ro-RO" sz="2200" b="1" dirty="0" smtClean="0"/>
              <a:t>se fixează tastele multitesterului la terminalele fototranzistorului în sensul în care acesta indică tensiune. În această situaţie, terminalul fototrazistorului pe care este </a:t>
            </a:r>
            <a:r>
              <a:rPr lang="ro-RO" sz="2200" b="1" i="1" dirty="0" smtClean="0">
                <a:solidFill>
                  <a:srgbClr val="FFC000"/>
                </a:solidFill>
              </a:rPr>
              <a:t>tasta +  </a:t>
            </a:r>
            <a:r>
              <a:rPr lang="ro-RO" sz="2200" b="1" dirty="0" smtClean="0"/>
              <a:t>a multitesterului va fi </a:t>
            </a:r>
            <a:r>
              <a:rPr lang="ro-RO" sz="2200" b="1" i="1" dirty="0" smtClean="0">
                <a:solidFill>
                  <a:srgbClr val="FFC000"/>
                </a:solidFill>
              </a:rPr>
              <a:t>colectorul (C)</a:t>
            </a:r>
            <a:r>
              <a:rPr lang="ro-RO" sz="2200" b="1" dirty="0" smtClean="0"/>
              <a:t> fototranzistorului. (ATENŢIE! Când se face această verificare capsula fototranzistorului se îndreaptă spre lumină).</a:t>
            </a:r>
          </a:p>
          <a:p>
            <a:pPr lvl="0" algn="just">
              <a:buFont typeface="Wingdings" pitchFamily="2" charset="2"/>
              <a:buChar char="Ø"/>
            </a:pPr>
            <a:r>
              <a:rPr lang="ro-RO" sz="2200" b="1" dirty="0" smtClean="0"/>
              <a:t> </a:t>
            </a:r>
            <a:r>
              <a:rPr lang="ro-RO" sz="2100" b="1" dirty="0" smtClean="0"/>
              <a:t>pentru a verifica funcţionarea fototranzistorului, se astupă capsula acestuia, situaţie în care tensiunea indicată de multitester trebuie să se modifice .</a:t>
            </a:r>
          </a:p>
          <a:p>
            <a:pPr lvl="0" algn="just"/>
            <a:endParaRPr lang="ro-RO" sz="2200" b="1" dirty="0" smtClean="0"/>
          </a:p>
        </p:txBody>
      </p:sp>
      <p:pic>
        <p:nvPicPr>
          <p:cNvPr id="9" name="Imagine 8" descr="butoan-mavo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019800" y="3429000"/>
            <a:ext cx="609600" cy="309638"/>
          </a:xfrm>
          <a:prstGeom prst="rect">
            <a:avLst/>
          </a:prstGeom>
        </p:spPr>
      </p:pic>
      <p:pic>
        <p:nvPicPr>
          <p:cNvPr id="10" name="Imagine 9" descr="butoan-mavo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714625" y="3962400"/>
            <a:ext cx="638175" cy="352425"/>
          </a:xfrm>
          <a:prstGeom prst="rect">
            <a:avLst/>
          </a:prstGeom>
        </p:spPr>
      </p:pic>
      <p:pic>
        <p:nvPicPr>
          <p:cNvPr id="11" name="Imagine 10" descr="simbol-dioda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458200" y="3962400"/>
            <a:ext cx="561975" cy="314325"/>
          </a:xfrm>
          <a:prstGeom prst="rect">
            <a:avLst/>
          </a:prstGeom>
        </p:spPr>
      </p:pic>
      <p:pic>
        <p:nvPicPr>
          <p:cNvPr id="12" name="Imagine 11" descr="verificare-fototranzistor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828800" y="381000"/>
            <a:ext cx="5410200" cy="300334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500"/>
                            </p:stCondLst>
                            <p:childTnLst>
                              <p:par>
                                <p:cTn id="46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500"/>
                            </p:stCondLst>
                            <p:childTnLst>
                              <p:par>
                                <p:cTn id="52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stituent conținut 2"/>
          <p:cNvSpPr>
            <a:spLocks noGrp="1"/>
          </p:cNvSpPr>
          <p:nvPr>
            <p:ph idx="1"/>
          </p:nvPr>
        </p:nvSpPr>
        <p:spPr>
          <a:xfrm>
            <a:off x="0" y="-76200"/>
            <a:ext cx="9144000" cy="38100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o-RO" sz="2400" b="1" dirty="0" smtClean="0">
                <a:solidFill>
                  <a:srgbClr val="FFFF00"/>
                </a:solidFill>
              </a:rPr>
              <a:t>CONECTAREA ÎN CIRCUIT A FOTOTRANZISTORULUI</a:t>
            </a:r>
            <a:endParaRPr lang="ro-RO" sz="2400" dirty="0" smtClean="0">
              <a:solidFill>
                <a:srgbClr val="FFFF00"/>
              </a:solidFill>
            </a:endParaRPr>
          </a:p>
          <a:p>
            <a:pPr>
              <a:buNone/>
            </a:pPr>
            <a:endParaRPr lang="ro-RO" sz="2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Substituent conținut 2"/>
          <p:cNvSpPr txBox="1">
            <a:spLocks/>
          </p:cNvSpPr>
          <p:nvPr/>
        </p:nvSpPr>
        <p:spPr>
          <a:xfrm>
            <a:off x="0" y="3886200"/>
            <a:ext cx="9144000" cy="10668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algn="just"/>
            <a:r>
              <a:rPr lang="ro-RO" sz="2200" b="1" dirty="0" smtClean="0"/>
              <a:t>Când </a:t>
            </a:r>
            <a:r>
              <a:rPr lang="ro-RO" sz="2200" b="1" i="1" dirty="0" smtClean="0">
                <a:solidFill>
                  <a:srgbClr val="FFC000"/>
                </a:solidFill>
              </a:rPr>
              <a:t>întrerupătorul K este deschis</a:t>
            </a:r>
            <a:r>
              <a:rPr lang="ro-RO" sz="2200" b="1" dirty="0" smtClean="0"/>
              <a:t>, lampa H este stinsă iar fototranzistorul </a:t>
            </a:r>
            <a:r>
              <a:rPr lang="ro-RO" sz="2200" b="1" i="1" dirty="0" smtClean="0">
                <a:solidFill>
                  <a:srgbClr val="FFC000"/>
                </a:solidFill>
              </a:rPr>
              <a:t>FT1 este blocat</a:t>
            </a:r>
            <a:r>
              <a:rPr lang="ro-RO" sz="2200" b="1" dirty="0" smtClean="0"/>
              <a:t>, prin el nu circulă curent şi se comportă ca un întrerupător deschis. În această situaţie tranzistorul </a:t>
            </a:r>
            <a:r>
              <a:rPr lang="ro-RO" sz="2200" b="1" i="1" dirty="0" smtClean="0">
                <a:solidFill>
                  <a:srgbClr val="FFC000"/>
                </a:solidFill>
              </a:rPr>
              <a:t>T1 este blocat </a:t>
            </a:r>
            <a:r>
              <a:rPr lang="ro-RO" sz="2200" b="1" dirty="0" smtClean="0"/>
              <a:t>iar </a:t>
            </a:r>
            <a:r>
              <a:rPr lang="ro-RO" sz="2200" b="1" i="1" dirty="0" smtClean="0">
                <a:solidFill>
                  <a:srgbClr val="FFC000"/>
                </a:solidFill>
              </a:rPr>
              <a:t>LED1</a:t>
            </a:r>
            <a:r>
              <a:rPr lang="ro-RO" sz="2200" b="1" dirty="0" smtClean="0"/>
              <a:t> este </a:t>
            </a:r>
            <a:r>
              <a:rPr lang="ro-RO" sz="2200" b="1" i="1" dirty="0" smtClean="0">
                <a:solidFill>
                  <a:srgbClr val="FFC000"/>
                </a:solidFill>
              </a:rPr>
              <a:t>stins</a:t>
            </a:r>
            <a:r>
              <a:rPr lang="ro-RO" sz="2200" b="1" dirty="0" smtClean="0"/>
              <a:t>.</a:t>
            </a:r>
            <a:endParaRPr lang="ro-RO" sz="2200" b="1" dirty="0"/>
          </a:p>
        </p:txBody>
      </p:sp>
      <p:sp>
        <p:nvSpPr>
          <p:cNvPr id="15" name="Substituent conținut 2"/>
          <p:cNvSpPr txBox="1">
            <a:spLocks/>
          </p:cNvSpPr>
          <p:nvPr/>
        </p:nvSpPr>
        <p:spPr>
          <a:xfrm>
            <a:off x="0" y="5029200"/>
            <a:ext cx="9144000" cy="14478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algn="just"/>
            <a:r>
              <a:rPr lang="ro-RO" sz="2200" b="1" dirty="0" smtClean="0"/>
              <a:t>Când </a:t>
            </a:r>
            <a:r>
              <a:rPr lang="ro-RO" sz="2200" b="1" i="1" dirty="0" smtClean="0">
                <a:solidFill>
                  <a:srgbClr val="FFC000"/>
                </a:solidFill>
              </a:rPr>
              <a:t>întrerupătorul K este închis</a:t>
            </a:r>
            <a:r>
              <a:rPr lang="ro-RO" sz="2200" b="1" dirty="0" smtClean="0"/>
              <a:t>, lampa H luminează iar fototranzistorul </a:t>
            </a:r>
            <a:r>
              <a:rPr lang="ro-RO" sz="2200" b="1" i="1" dirty="0" smtClean="0">
                <a:solidFill>
                  <a:srgbClr val="FFC000"/>
                </a:solidFill>
              </a:rPr>
              <a:t>FT1 intră în conducţie</a:t>
            </a:r>
            <a:r>
              <a:rPr lang="ro-RO" sz="2200" b="1" dirty="0" smtClean="0"/>
              <a:t>, prin el circulă curent şi se comportă ca un întrerupător închis. În această situaţie tranzistorul </a:t>
            </a:r>
            <a:r>
              <a:rPr lang="ro-RO" sz="2200" b="1" i="1" dirty="0" smtClean="0">
                <a:solidFill>
                  <a:srgbClr val="FFC000"/>
                </a:solidFill>
              </a:rPr>
              <a:t>T1</a:t>
            </a:r>
            <a:r>
              <a:rPr lang="ro-RO" sz="2200" b="1" dirty="0" smtClean="0"/>
              <a:t> este polarizat şi </a:t>
            </a:r>
            <a:r>
              <a:rPr lang="ro-RO" sz="2200" b="1" i="1" dirty="0" smtClean="0">
                <a:solidFill>
                  <a:srgbClr val="FFC000"/>
                </a:solidFill>
              </a:rPr>
              <a:t>intră în conducţie</a:t>
            </a:r>
            <a:r>
              <a:rPr lang="ro-RO" sz="2200" b="1" dirty="0" smtClean="0"/>
              <a:t>. Prin tranzistorul T1 circulă curent iar </a:t>
            </a:r>
            <a:r>
              <a:rPr lang="ro-RO" sz="2200" b="1" i="1" dirty="0" smtClean="0">
                <a:solidFill>
                  <a:srgbClr val="FFC000"/>
                </a:solidFill>
              </a:rPr>
              <a:t>LED1 luminează</a:t>
            </a:r>
            <a:r>
              <a:rPr lang="ro-RO" sz="2200" b="1" dirty="0" smtClean="0"/>
              <a:t>.</a:t>
            </a:r>
            <a:endParaRPr lang="ro-RO" sz="2200" b="1" dirty="0"/>
          </a:p>
        </p:txBody>
      </p:sp>
      <p:pic>
        <p:nvPicPr>
          <p:cNvPr id="7" name="Imagine 6" descr="conectare-fototranzistor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28600" y="367982"/>
            <a:ext cx="8624065" cy="336581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Temă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ă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1912</TotalTime>
  <Words>815</Words>
  <Application>Microsoft Office PowerPoint</Application>
  <PresentationFormat>On-screen Show (4:3)</PresentationFormat>
  <Paragraphs>52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Temă Office</vt:lpstr>
      <vt:lpstr>PowerPoint Presentation</vt:lpstr>
      <vt:lpstr>5.2. DISPOZITIVE FOTODETECTOARE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Unitate Scolara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Diapozitivul 1</dc:title>
  <dc:creator>CORNEL</dc:creator>
  <cp:lastModifiedBy>Gabi</cp:lastModifiedBy>
  <cp:revision>242</cp:revision>
  <dcterms:created xsi:type="dcterms:W3CDTF">2012-09-21T05:33:13Z</dcterms:created>
  <dcterms:modified xsi:type="dcterms:W3CDTF">2017-05-18T05:28:33Z</dcterms:modified>
</cp:coreProperties>
</file>