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19" r:id="rId2"/>
    <p:sldId id="316" r:id="rId3"/>
    <p:sldId id="317" r:id="rId4"/>
    <p:sldId id="318" r:id="rId5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9F207F-A6B2-4022-91C7-42B61F0615D8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EE448-BFA4-4792-BB5F-2F891F41C225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50276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smtClean="0"/>
              <a:t>Faceți clic pentru editarea stilului de subtitlu al coordonatorului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Capitolul</a:t>
            </a:r>
            <a:r>
              <a:rPr lang="en-US" b="1" dirty="0" smtClean="0"/>
              <a:t> 5</a:t>
            </a:r>
            <a:r>
              <a:rPr lang="ro-RO" b="1" dirty="0" smtClean="0"/>
              <a:t>.</a:t>
            </a:r>
            <a:endParaRPr lang="en-US" b="1" dirty="0" smtClean="0"/>
          </a:p>
          <a:p>
            <a:r>
              <a:rPr lang="ro-RO" b="1" dirty="0" smtClean="0"/>
              <a:t> </a:t>
            </a:r>
            <a:r>
              <a:rPr lang="en-US" b="1" dirty="0"/>
              <a:t>DISPOZITIVE </a:t>
            </a:r>
            <a:r>
              <a:rPr lang="en-US" b="1" dirty="0" smtClean="0"/>
              <a:t>OPTOELECTRONICE</a:t>
            </a:r>
          </a:p>
          <a:p>
            <a:endParaRPr lang="en-US" b="1"/>
          </a:p>
          <a:p>
            <a:endParaRPr lang="en-US" b="1" dirty="0" smtClean="0"/>
          </a:p>
          <a:p>
            <a:pPr marL="0" indent="0">
              <a:buNone/>
            </a:pPr>
            <a:r>
              <a:rPr lang="ro-RO" b="1" dirty="0"/>
              <a:t>5.</a:t>
            </a:r>
            <a:r>
              <a:rPr lang="en-US" b="1" dirty="0"/>
              <a:t>3</a:t>
            </a:r>
            <a:r>
              <a:rPr lang="ro-RO" b="1" dirty="0"/>
              <a:t>.</a:t>
            </a:r>
            <a:r>
              <a:rPr lang="ro-RO" dirty="0"/>
              <a:t> </a:t>
            </a:r>
            <a:r>
              <a:rPr lang="en-US" b="1" dirty="0"/>
              <a:t>MODULATOARE OPTOELECTRONICE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598616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609600"/>
          </a:xfrm>
        </p:spPr>
        <p:txBody>
          <a:bodyPr>
            <a:normAutofit/>
          </a:bodyPr>
          <a:lstStyle/>
          <a:p>
            <a:r>
              <a:rPr lang="ro-RO" sz="3200" b="1" dirty="0" smtClean="0"/>
              <a:t>5.</a:t>
            </a:r>
            <a:r>
              <a:rPr lang="en-US" sz="3200" b="1" dirty="0" smtClean="0"/>
              <a:t>3</a:t>
            </a:r>
            <a:r>
              <a:rPr lang="ro-RO" sz="3200" b="1" dirty="0" smtClean="0"/>
              <a:t>.</a:t>
            </a:r>
            <a:r>
              <a:rPr lang="ro-RO" sz="3200" dirty="0" smtClean="0"/>
              <a:t> </a:t>
            </a:r>
            <a:r>
              <a:rPr lang="en-US" sz="3200" b="1" dirty="0" err="1" smtClean="0"/>
              <a:t>MODULATOARE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OPTOELECTRONICE</a:t>
            </a:r>
            <a:endParaRPr lang="ro-RO" sz="2400" dirty="0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53339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o-RO" sz="2800" b="1" dirty="0" smtClean="0">
                <a:solidFill>
                  <a:srgbClr val="FFFF00"/>
                </a:solidFill>
              </a:rPr>
              <a:t>5.</a:t>
            </a:r>
            <a:r>
              <a:rPr lang="en-US" sz="2800" b="1" dirty="0" smtClean="0">
                <a:solidFill>
                  <a:srgbClr val="FFFF00"/>
                </a:solidFill>
              </a:rPr>
              <a:t>3</a:t>
            </a:r>
            <a:r>
              <a:rPr lang="ro-RO" sz="2800" b="1" dirty="0" smtClean="0">
                <a:solidFill>
                  <a:srgbClr val="FFFF00"/>
                </a:solidFill>
              </a:rPr>
              <a:t>.1 </a:t>
            </a:r>
            <a:r>
              <a:rPr lang="en-US" sz="2800" b="1" dirty="0" err="1" smtClean="0">
                <a:solidFill>
                  <a:srgbClr val="FFFF00"/>
                </a:solidFill>
              </a:rPr>
              <a:t>CUPLORUL</a:t>
            </a:r>
            <a:r>
              <a:rPr lang="ro-RO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</a:rPr>
              <a:t> OPTIC  (</a:t>
            </a:r>
            <a:r>
              <a:rPr lang="en-US" sz="2800" b="1" dirty="0" err="1" smtClean="0">
                <a:solidFill>
                  <a:srgbClr val="FFFF00"/>
                </a:solidFill>
              </a:rPr>
              <a:t>OPTOCUPLORUL</a:t>
            </a:r>
            <a:r>
              <a:rPr lang="en-US" sz="2800" b="1" dirty="0" smtClean="0">
                <a:solidFill>
                  <a:srgbClr val="FFFF00"/>
                </a:solidFill>
              </a:rPr>
              <a:t>)</a:t>
            </a:r>
            <a:endParaRPr lang="ro-RO" sz="28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o-RO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ubstituent conținut 2"/>
          <p:cNvSpPr txBox="1">
            <a:spLocks/>
          </p:cNvSpPr>
          <p:nvPr/>
        </p:nvSpPr>
        <p:spPr>
          <a:xfrm>
            <a:off x="0" y="838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i="1" dirty="0" smtClean="0">
                <a:solidFill>
                  <a:srgbClr val="FFC000"/>
                </a:solidFill>
              </a:rPr>
              <a:t>Cuplorul optic </a:t>
            </a:r>
            <a:r>
              <a:rPr lang="ro-RO" sz="2200" b="1" dirty="0" smtClean="0"/>
              <a:t>–este un dispozitiv optoelectronic format dintr-un emiţător (LED) şi un receptor de lumină (fotodiodă, fototranzistor, fototiristor, etc.) aşezate faţă în faţă la distanţă mică în  aceeaşi capsulă opacă. </a:t>
            </a:r>
            <a:endParaRPr kumimoji="0" lang="ro-RO" sz="22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o-RO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7" name="Imagine 6" descr="optocuplor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981200"/>
            <a:ext cx="7315200" cy="1857375"/>
          </a:xfrm>
          <a:prstGeom prst="rect">
            <a:avLst/>
          </a:prstGeom>
        </p:spPr>
      </p:pic>
      <p:sp>
        <p:nvSpPr>
          <p:cNvPr id="11" name="Substituent conținut 2"/>
          <p:cNvSpPr txBox="1">
            <a:spLocks/>
          </p:cNvSpPr>
          <p:nvPr/>
        </p:nvSpPr>
        <p:spPr>
          <a:xfrm>
            <a:off x="0" y="388620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Circuitul de intrare sau </a:t>
            </a:r>
            <a:r>
              <a:rPr lang="ro-RO" sz="2200" b="1" i="1" dirty="0" smtClean="0">
                <a:solidFill>
                  <a:srgbClr val="FFC000"/>
                </a:solidFill>
              </a:rPr>
              <a:t>emiţătorul</a:t>
            </a:r>
            <a:r>
              <a:rPr lang="ro-RO" sz="2200" b="1" dirty="0" smtClean="0"/>
              <a:t> unui cuplor optic este, de obicei, un </a:t>
            </a:r>
            <a:r>
              <a:rPr lang="ro-RO" sz="2200" b="1" i="1" dirty="0" smtClean="0">
                <a:solidFill>
                  <a:srgbClr val="FFC000"/>
                </a:solidFill>
              </a:rPr>
              <a:t>LED</a:t>
            </a:r>
            <a:r>
              <a:rPr lang="ro-RO" sz="2200" b="1" dirty="0" smtClean="0"/>
              <a:t>. Acesta primeşte semnal electric şi emite semnal optic.</a:t>
            </a:r>
            <a:endParaRPr kumimoji="0" lang="ro-RO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" name="Substituent conținut 2"/>
          <p:cNvSpPr txBox="1">
            <a:spLocks/>
          </p:cNvSpPr>
          <p:nvPr/>
        </p:nvSpPr>
        <p:spPr>
          <a:xfrm>
            <a:off x="0" y="4648200"/>
            <a:ext cx="9144000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Circuitul de ieşire sau </a:t>
            </a:r>
            <a:r>
              <a:rPr lang="ro-RO" sz="2200" b="1" i="1" dirty="0" smtClean="0">
                <a:solidFill>
                  <a:srgbClr val="FFC000"/>
                </a:solidFill>
              </a:rPr>
              <a:t>receptorul</a:t>
            </a:r>
            <a:r>
              <a:rPr lang="ro-RO" sz="2200" b="1" dirty="0" smtClean="0"/>
              <a:t> unui cuplor optic poate fi: </a:t>
            </a:r>
            <a:r>
              <a:rPr lang="ro-RO" sz="2200" b="1" i="1" dirty="0" smtClean="0">
                <a:solidFill>
                  <a:srgbClr val="FFC000"/>
                </a:solidFill>
              </a:rPr>
              <a:t>fotodiodă, fototranzistor, </a:t>
            </a:r>
            <a:r>
              <a:rPr lang="ro-RO" sz="2200" b="1" dirty="0" smtClean="0"/>
              <a:t>fotodarlington, fototiristor, fototriac. Acesta transformă semnalul optic în semnal electric.</a:t>
            </a:r>
            <a:endParaRPr lang="ro-RO" sz="2200" b="1" dirty="0"/>
          </a:p>
        </p:txBody>
      </p:sp>
      <p:sp>
        <p:nvSpPr>
          <p:cNvPr id="13" name="Substituent conținut 2"/>
          <p:cNvSpPr txBox="1">
            <a:spLocks/>
          </p:cNvSpPr>
          <p:nvPr/>
        </p:nvSpPr>
        <p:spPr>
          <a:xfrm>
            <a:off x="0" y="57150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en-US" sz="2200" b="1" dirty="0" smtClean="0"/>
              <a:t>C</a:t>
            </a:r>
            <a:r>
              <a:rPr lang="ro-RO" sz="2200" b="1" dirty="0" err="1" smtClean="0"/>
              <a:t>uplorul</a:t>
            </a:r>
            <a:r>
              <a:rPr lang="ro-RO" sz="2200" b="1" dirty="0" smtClean="0"/>
              <a:t> optic transmite o comandă electrică prin intermediul luminii, asigurându-se o izolare perfectă din punct de vedere electric între circuitul de intrare şi circuitul de ieşire.</a:t>
            </a:r>
            <a:endParaRPr lang="ro-RO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8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0" y="-76200"/>
            <a:ext cx="9144000" cy="381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err="1" smtClean="0">
                <a:solidFill>
                  <a:srgbClr val="FFFF00"/>
                </a:solidFill>
              </a:rPr>
              <a:t>TIPURI</a:t>
            </a:r>
            <a:r>
              <a:rPr lang="en-US" sz="2400" b="1" dirty="0" smtClean="0">
                <a:solidFill>
                  <a:srgbClr val="FFFF00"/>
                </a:solidFill>
              </a:rPr>
              <a:t> CONSTRUCTIVE DE </a:t>
            </a:r>
            <a:r>
              <a:rPr lang="en-US" sz="2400" b="1" dirty="0" err="1" smtClean="0">
                <a:solidFill>
                  <a:srgbClr val="FFFF00"/>
                </a:solidFill>
              </a:rPr>
              <a:t>CUPLOARE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OPTICE</a:t>
            </a:r>
            <a:endParaRPr lang="ro-RO" sz="24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o-RO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Substituent conținut 2"/>
          <p:cNvSpPr txBox="1">
            <a:spLocks/>
          </p:cNvSpPr>
          <p:nvPr/>
        </p:nvSpPr>
        <p:spPr>
          <a:xfrm>
            <a:off x="0" y="304800"/>
            <a:ext cx="91440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200" b="1" dirty="0" err="1" smtClean="0">
                <a:solidFill>
                  <a:srgbClr val="FFC000"/>
                </a:solidFill>
              </a:rPr>
              <a:t>CUPLORUL</a:t>
            </a:r>
            <a:r>
              <a:rPr lang="en-US" sz="2200" b="1" dirty="0" smtClean="0">
                <a:solidFill>
                  <a:srgbClr val="FFC000"/>
                </a:solidFill>
              </a:rPr>
              <a:t> OPTIC CU 4 </a:t>
            </a:r>
            <a:r>
              <a:rPr lang="en-US" sz="2200" b="1" dirty="0" err="1" smtClean="0">
                <a:solidFill>
                  <a:srgbClr val="FFC000"/>
                </a:solidFill>
              </a:rPr>
              <a:t>TERMINALE</a:t>
            </a:r>
            <a:endParaRPr lang="ro-RO" sz="2200" b="1" dirty="0">
              <a:solidFill>
                <a:srgbClr val="FFC000"/>
              </a:solidFill>
            </a:endParaRPr>
          </a:p>
        </p:txBody>
      </p:sp>
      <p:sp>
        <p:nvSpPr>
          <p:cNvPr id="6" name="Substituent conținut 2"/>
          <p:cNvSpPr txBox="1">
            <a:spLocks/>
          </p:cNvSpPr>
          <p:nvPr/>
        </p:nvSpPr>
        <p:spPr>
          <a:xfrm>
            <a:off x="0" y="2209800"/>
            <a:ext cx="91440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200" b="1" dirty="0" err="1" smtClean="0">
                <a:solidFill>
                  <a:srgbClr val="FFC000"/>
                </a:solidFill>
              </a:rPr>
              <a:t>CUPLORUL</a:t>
            </a:r>
            <a:r>
              <a:rPr lang="en-US" sz="2200" b="1" dirty="0" smtClean="0">
                <a:solidFill>
                  <a:srgbClr val="FFC000"/>
                </a:solidFill>
              </a:rPr>
              <a:t> OPTIC CU 6 </a:t>
            </a:r>
            <a:r>
              <a:rPr lang="en-US" sz="2200" b="1" dirty="0" err="1" smtClean="0">
                <a:solidFill>
                  <a:srgbClr val="FFC000"/>
                </a:solidFill>
              </a:rPr>
              <a:t>TERMINALE</a:t>
            </a:r>
            <a:endParaRPr lang="ro-RO" sz="2200" b="1" dirty="0">
              <a:solidFill>
                <a:srgbClr val="FFC000"/>
              </a:solidFill>
            </a:endParaRPr>
          </a:p>
        </p:txBody>
      </p:sp>
      <p:sp>
        <p:nvSpPr>
          <p:cNvPr id="8" name="Substituent conținut 2"/>
          <p:cNvSpPr txBox="1">
            <a:spLocks/>
          </p:cNvSpPr>
          <p:nvPr/>
        </p:nvSpPr>
        <p:spPr>
          <a:xfrm>
            <a:off x="0" y="4648200"/>
            <a:ext cx="91440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200" b="1" dirty="0" err="1" smtClean="0">
                <a:solidFill>
                  <a:srgbClr val="FFC000"/>
                </a:solidFill>
              </a:rPr>
              <a:t>COMUTATORUL</a:t>
            </a:r>
            <a:r>
              <a:rPr lang="en-US" sz="2200" b="1" dirty="0" smtClean="0">
                <a:solidFill>
                  <a:srgbClr val="FFC000"/>
                </a:solidFill>
              </a:rPr>
              <a:t> OPTIC</a:t>
            </a:r>
            <a:endParaRPr lang="ro-RO" sz="2200" b="1" dirty="0">
              <a:solidFill>
                <a:srgbClr val="FFC000"/>
              </a:solidFill>
            </a:endParaRPr>
          </a:p>
        </p:txBody>
      </p:sp>
      <p:pic>
        <p:nvPicPr>
          <p:cNvPr id="9" name="Imagine 8" descr="optocuplor-4termina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685800"/>
            <a:ext cx="8001000" cy="1512689"/>
          </a:xfrm>
          <a:prstGeom prst="rect">
            <a:avLst/>
          </a:prstGeom>
        </p:spPr>
      </p:pic>
      <p:pic>
        <p:nvPicPr>
          <p:cNvPr id="10" name="Imagine 9" descr="optocuplor-6termina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2201" y="2590800"/>
            <a:ext cx="4495800" cy="2002675"/>
          </a:xfrm>
          <a:prstGeom prst="rect">
            <a:avLst/>
          </a:prstGeom>
        </p:spPr>
      </p:pic>
      <p:pic>
        <p:nvPicPr>
          <p:cNvPr id="11" name="Imagine 10" descr="optocuplor-comutato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31571" y="5029200"/>
            <a:ext cx="4931229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0" y="-76200"/>
            <a:ext cx="9144000" cy="381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o-RO" sz="2400" b="1" dirty="0" smtClean="0">
                <a:solidFill>
                  <a:srgbClr val="FFFF00"/>
                </a:solidFill>
              </a:rPr>
              <a:t>CONECTAREA ÎN CIRCUIT A </a:t>
            </a:r>
            <a:r>
              <a:rPr lang="en-US" sz="2400" b="1" dirty="0" err="1" smtClean="0">
                <a:solidFill>
                  <a:srgbClr val="FFFF00"/>
                </a:solidFill>
              </a:rPr>
              <a:t>CUPLORULUI</a:t>
            </a:r>
            <a:r>
              <a:rPr lang="en-US" sz="2400" b="1" dirty="0" smtClean="0">
                <a:solidFill>
                  <a:srgbClr val="FFFF00"/>
                </a:solidFill>
              </a:rPr>
              <a:t> OPTIC</a:t>
            </a:r>
            <a:endParaRPr lang="ro-RO" sz="24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o-RO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Substituent conținut 2"/>
          <p:cNvSpPr txBox="1">
            <a:spLocks/>
          </p:cNvSpPr>
          <p:nvPr/>
        </p:nvSpPr>
        <p:spPr>
          <a:xfrm>
            <a:off x="0" y="4800600"/>
            <a:ext cx="9144000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Când întrerupătorul S1 este închis, emiţătorul este alimentat cu tensiune şi emite radiaţii luminoase. Receptorul captează aceste radiaţii fapt care duce la intrarea în conducţie a fototranzistorului şi la luminarea dispozitivului LED1.</a:t>
            </a:r>
          </a:p>
          <a:p>
            <a:pPr algn="just"/>
            <a:endParaRPr lang="ro-RO" sz="2200" b="1" dirty="0"/>
          </a:p>
        </p:txBody>
      </p:sp>
      <p:pic>
        <p:nvPicPr>
          <p:cNvPr id="6" name="Imagine 5" descr="conectare-optocupl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7619" y="457200"/>
            <a:ext cx="7946781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1913</TotalTime>
  <Words>204</Words>
  <Application>Microsoft Office PowerPoint</Application>
  <PresentationFormat>On-screen Show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Temă Office</vt:lpstr>
      <vt:lpstr>PowerPoint Presentation</vt:lpstr>
      <vt:lpstr>5.3. MODULATOARE OPTOELECTRONICE</vt:lpstr>
      <vt:lpstr>PowerPoint Presentation</vt:lpstr>
      <vt:lpstr>PowerPoint Presentation</vt:lpstr>
    </vt:vector>
  </TitlesOfParts>
  <Company>Unitate Scolara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Diapozitivul 1</dc:title>
  <dc:creator>CORNEL</dc:creator>
  <cp:lastModifiedBy>Gabi</cp:lastModifiedBy>
  <cp:revision>244</cp:revision>
  <dcterms:created xsi:type="dcterms:W3CDTF">2012-09-21T05:33:13Z</dcterms:created>
  <dcterms:modified xsi:type="dcterms:W3CDTF">2017-05-18T05:28:51Z</dcterms:modified>
</cp:coreProperties>
</file>