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9"/>
  </p:notesMasterIdLst>
  <p:sldIdLst>
    <p:sldId id="256" r:id="rId2"/>
    <p:sldId id="263"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86F4F1-BE6F-4E78-8E4F-021BF13E047A}" type="datetimeFigureOut">
              <a:rPr lang="en-US"/>
              <a:t>6/10/2017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A88A51-4462-4E80-AD4E-117E535A5855}" type="slidenum">
              <a:rPr lang="en-US"/>
              <a:t>‹#›</a:t>
            </a:fld>
            <a:endParaRPr lang="en-US"/>
          </a:p>
        </p:txBody>
      </p:sp>
    </p:spTree>
    <p:extLst>
      <p:ext uri="{BB962C8B-B14F-4D97-AF65-F5344CB8AC3E}">
        <p14:creationId xmlns:p14="http://schemas.microsoft.com/office/powerpoint/2010/main" val="2109369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A88A51-4462-4E80-AD4E-117E535A5855}" type="slidenum">
              <a:rPr lang="en-US"/>
              <a:t>2</a:t>
            </a:fld>
            <a:endParaRPr lang="en-US"/>
          </a:p>
        </p:txBody>
      </p:sp>
    </p:spTree>
    <p:extLst>
      <p:ext uri="{BB962C8B-B14F-4D97-AF65-F5344CB8AC3E}">
        <p14:creationId xmlns:p14="http://schemas.microsoft.com/office/powerpoint/2010/main" val="141698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A88A51-4462-4E80-AD4E-117E535A5855}" type="slidenum">
              <a:rPr lang="en-US"/>
              <a:t>3</a:t>
            </a:fld>
            <a:endParaRPr lang="en-US"/>
          </a:p>
        </p:txBody>
      </p:sp>
    </p:spTree>
    <p:extLst>
      <p:ext uri="{BB962C8B-B14F-4D97-AF65-F5344CB8AC3E}">
        <p14:creationId xmlns:p14="http://schemas.microsoft.com/office/powerpoint/2010/main" val="2885868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A88A51-4462-4E80-AD4E-117E535A5855}" type="slidenum">
              <a:rPr lang="en-US"/>
              <a:t>4</a:t>
            </a:fld>
            <a:endParaRPr lang="en-US"/>
          </a:p>
        </p:txBody>
      </p:sp>
    </p:spTree>
    <p:extLst>
      <p:ext uri="{BB962C8B-B14F-4D97-AF65-F5344CB8AC3E}">
        <p14:creationId xmlns:p14="http://schemas.microsoft.com/office/powerpoint/2010/main" val="776528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A88A51-4462-4E80-AD4E-117E535A5855}" type="slidenum">
              <a:rPr lang="en-US"/>
              <a:t>5</a:t>
            </a:fld>
            <a:endParaRPr lang="en-US"/>
          </a:p>
        </p:txBody>
      </p:sp>
    </p:spTree>
    <p:extLst>
      <p:ext uri="{BB962C8B-B14F-4D97-AF65-F5344CB8AC3E}">
        <p14:creationId xmlns:p14="http://schemas.microsoft.com/office/powerpoint/2010/main" val="1683957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A88A51-4462-4E80-AD4E-117E535A5855}" type="slidenum">
              <a:rPr lang="en-US"/>
              <a:t>6</a:t>
            </a:fld>
            <a:endParaRPr lang="en-US"/>
          </a:p>
        </p:txBody>
      </p:sp>
    </p:spTree>
    <p:extLst>
      <p:ext uri="{BB962C8B-B14F-4D97-AF65-F5344CB8AC3E}">
        <p14:creationId xmlns:p14="http://schemas.microsoft.com/office/powerpoint/2010/main" val="981193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A88A51-4462-4E80-AD4E-117E535A5855}" type="slidenum">
              <a:rPr lang="en-US"/>
              <a:t>7</a:t>
            </a:fld>
            <a:endParaRPr lang="en-US"/>
          </a:p>
        </p:txBody>
      </p:sp>
    </p:spTree>
    <p:extLst>
      <p:ext uri="{BB962C8B-B14F-4D97-AF65-F5344CB8AC3E}">
        <p14:creationId xmlns:p14="http://schemas.microsoft.com/office/powerpoint/2010/main" val="2099805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4666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48A87A34-81AB-432B-8DAE-1953F412C126}"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684855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728773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8A87A34-81AB-432B-8DAE-1953F412C126}" type="datetimeFigureOut">
              <a:rPr lang="en-US" dirty="0"/>
              <a:t>6/10/2017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88635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8A87A34-81AB-432B-8DAE-1953F412C126}" type="datetimeFigureOut">
              <a:rPr lang="en-US" dirty="0"/>
              <a:t>6/10/2017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5747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48A87A34-81AB-432B-8DAE-1953F412C126}" type="datetimeFigureOut">
              <a:rPr lang="en-US" dirty="0"/>
              <a:t>6/10/2017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6350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dirty="0"/>
              <a:t>6/10/2017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59064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7" name="Date Placeholder 4"/>
          <p:cNvSpPr>
            <a:spLocks noGrp="1"/>
          </p:cNvSpPr>
          <p:nvPr>
            <p:ph type="dt" sz="half" idx="10"/>
          </p:nvPr>
        </p:nvSpPr>
        <p:spPr/>
        <p:txBody>
          <a:bodyPr/>
          <a:lstStyle/>
          <a:p>
            <a:fld id="{48A87A34-81AB-432B-8DAE-1953F412C126}" type="datetimeFigureOut">
              <a:rPr lang="en-US" dirty="0"/>
              <a:t>6/10/2017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28603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76385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7629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967835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46326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pPr/>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540525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dirty="0"/>
              <a:t>6/10/2017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27719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dirty="0"/>
              <a:t>6/10/2017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699916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07584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8A87A34-81AB-432B-8DAE-1953F412C126}" type="datetimeFigureOut">
              <a:rPr lang="en-US" dirty="0"/>
              <a:pPr/>
              <a:t>6/10/2017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431827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dirty="0"/>
              <a:pPr/>
              <a:t>6/10/2017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897315393"/>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extLst>
              <p:ext uri="{D42A27DB-BD31-4B8C-83A1-F6EECF244321}">
                <p14:modId xmlns:p14="http://schemas.microsoft.com/office/powerpoint/2010/main" val="2907806582"/>
              </p:ext>
            </p:extLst>
          </p:nvPr>
        </p:nvSpPr>
        <p:spPr>
          <a:xfrm>
            <a:off x="2009775" y="2343150"/>
            <a:ext cx="8254664" cy="1573220"/>
          </a:xfrm>
        </p:spPr>
        <p:txBody>
          <a:bodyPr/>
          <a:lstStyle/>
          <a:p>
            <a:r>
              <a:rPr lang="en-US" dirty="0"/>
              <a:t>  </a:t>
            </a:r>
            <a:r>
              <a:rPr lang="en-US" sz="6600" dirty="0">
                <a:solidFill>
                  <a:srgbClr val="000000"/>
                </a:solidFill>
                <a:latin typeface="Arial"/>
                <a:cs typeface="Arial"/>
              </a:rPr>
              <a:t> </a:t>
            </a:r>
            <a:r>
              <a:rPr lang="en-US" sz="6600" dirty="0" err="1">
                <a:solidFill>
                  <a:srgbClr val="000000"/>
                </a:solidFill>
                <a:latin typeface="Arial"/>
                <a:cs typeface="Arial"/>
              </a:rPr>
              <a:t>Photoresistorul</a:t>
            </a:r>
          </a:p>
        </p:txBody>
      </p:sp>
    </p:spTree>
    <p:extLst>
      <p:ext uri="{BB962C8B-B14F-4D97-AF65-F5344CB8AC3E}">
        <p14:creationId xmlns:p14="http://schemas.microsoft.com/office/powerpoint/2010/main" val="3402371617"/>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extLst>
              <p:ext uri="{D42A27DB-BD31-4B8C-83A1-F6EECF244321}">
                <p14:modId xmlns:p14="http://schemas.microsoft.com/office/powerpoint/2010/main" val="1211514780"/>
              </p:ext>
            </p:extLst>
          </p:nvPr>
        </p:nvSpPr>
        <p:spPr>
          <a:xfrm>
            <a:off x="1066800" y="647700"/>
            <a:ext cx="8909134" cy="1190084"/>
          </a:xfrm>
        </p:spPr>
        <p:txBody>
          <a:bodyPr/>
          <a:lstStyle/>
          <a:p>
            <a:r>
              <a:rPr lang="en" dirty="0">
                <a:solidFill>
                  <a:srgbClr val="FFFFFF"/>
                </a:solidFill>
                <a:latin typeface="Consolas"/>
                <a:cs typeface="Consolas"/>
              </a:rPr>
              <a:t>Description</a:t>
            </a:r>
            <a:endParaRPr lang="en-US" dirty="0">
              <a:solidFill>
                <a:srgbClr val="FFFFFF"/>
              </a:solidFill>
            </a:endParaRPr>
          </a:p>
        </p:txBody>
      </p:sp>
      <p:sp>
        <p:nvSpPr>
          <p:cNvPr id="3" name="Content Placeholder 2"/>
          <p:cNvSpPr>
            <a:spLocks noGrp="1"/>
          </p:cNvSpPr>
          <p:nvPr>
            <p:ph idx="1"/>
            <p:extLst>
              <p:ext uri="{D42A27DB-BD31-4B8C-83A1-F6EECF244321}">
                <p14:modId xmlns:p14="http://schemas.microsoft.com/office/powerpoint/2010/main" val="1729605838"/>
              </p:ext>
            </p:extLst>
          </p:nvPr>
        </p:nvSpPr>
        <p:spPr>
          <a:xfrm>
            <a:off x="295275" y="1704975"/>
            <a:ext cx="11573593" cy="4091397"/>
          </a:xfrm>
        </p:spPr>
        <p:txBody>
          <a:bodyPr vert="horz" lIns="91440" tIns="45720" rIns="91440" bIns="45720" rtlCol="0" anchor="t">
            <a:noAutofit/>
          </a:bodyPr>
          <a:lstStyle/>
          <a:p>
            <a:pPr>
              <a:buChar char="•"/>
            </a:pPr>
            <a:r>
              <a:rPr lang="en-US" sz="2400" dirty="0">
                <a:solidFill>
                  <a:srgbClr val="000000"/>
                </a:solidFill>
                <a:latin typeface="Arial"/>
                <a:cs typeface="Arial"/>
              </a:rPr>
              <a:t>A </a:t>
            </a:r>
            <a:r>
              <a:rPr lang="en-US" sz="2400" b="1" dirty="0">
                <a:solidFill>
                  <a:srgbClr val="000000"/>
                </a:solidFill>
                <a:latin typeface="Arial"/>
                <a:cs typeface="Arial"/>
              </a:rPr>
              <a:t>photoresistor</a:t>
            </a:r>
            <a:r>
              <a:rPr lang="en-US" sz="2400" dirty="0">
                <a:solidFill>
                  <a:srgbClr val="000000"/>
                </a:solidFill>
                <a:latin typeface="Arial"/>
                <a:cs typeface="Arial"/>
              </a:rPr>
              <a:t>  is a light-controlled variable resistor. The resistance of a photoresistor decreases with light intensity; in other words, it exhibits photoconductivity. A photoresistor can be applied in light-sensitive detector circuits, and light- and dark-activated switching circuits. A photoresistor is made of a high resistance semiconductor.  </a:t>
            </a:r>
          </a:p>
          <a:p>
            <a:pPr>
              <a:buChar char="•"/>
            </a:pPr>
            <a:r>
              <a:rPr lang="en-US" sz="2400" dirty="0">
                <a:solidFill>
                  <a:srgbClr val="000000"/>
                </a:solidFill>
                <a:latin typeface="Arial"/>
                <a:cs typeface="Arial"/>
              </a:rPr>
              <a:t>If incident light on a photoresistor exceeds a certain frequency, photons absorbed by the semiconductor give bound electrons enough energy to jump into the conduction band. </a:t>
            </a:r>
            <a:endParaRPr sz="2400" dirty="0">
              <a:solidFill>
                <a:srgbClr val="000000"/>
              </a:solidFill>
            </a:endParaRPr>
          </a:p>
          <a:p>
            <a:endParaRPr lang="en-US" dirty="0"/>
          </a:p>
        </p:txBody>
      </p:sp>
    </p:spTree>
    <p:extLst>
      <p:ext uri="{BB962C8B-B14F-4D97-AF65-F5344CB8AC3E}">
        <p14:creationId xmlns:p14="http://schemas.microsoft.com/office/powerpoint/2010/main" val="2674451961"/>
      </p:ext>
    </p:ext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2596" y="438150"/>
            <a:ext cx="8610600" cy="1293028"/>
          </a:xfrm>
        </p:spPr>
        <p:txBody>
          <a:bodyPr/>
          <a:lstStyle/>
          <a:p>
            <a:r>
              <a:rPr lang="en-US" b="0" dirty="0">
                <a:latin typeface="Linux Libertine"/>
                <a:ea typeface="Linux Libertine"/>
                <a:cs typeface="Linux Libertine"/>
              </a:rPr>
              <a:t>Design considerations</a:t>
            </a:r>
            <a:endParaRPr lang="en-US" dirty="0"/>
          </a:p>
        </p:txBody>
      </p:sp>
      <p:sp>
        <p:nvSpPr>
          <p:cNvPr id="3" name="Content Placeholder 2"/>
          <p:cNvSpPr>
            <a:spLocks noGrp="1"/>
          </p:cNvSpPr>
          <p:nvPr>
            <p:ph idx="1"/>
            <p:extLst>
              <p:ext uri="{D42A27DB-BD31-4B8C-83A1-F6EECF244321}">
                <p14:modId xmlns:p14="http://schemas.microsoft.com/office/powerpoint/2010/main" val="1522161583"/>
              </p:ext>
            </p:extLst>
          </p:nvPr>
        </p:nvSpPr>
        <p:spPr>
          <a:xfrm>
            <a:off x="342900" y="1790700"/>
            <a:ext cx="11210570" cy="4849674"/>
          </a:xfrm>
        </p:spPr>
        <p:txBody>
          <a:bodyPr vert="horz" lIns="91440" tIns="45720" rIns="91440" bIns="45720" rtlCol="0" anchor="t">
            <a:normAutofit/>
          </a:bodyPr>
          <a:lstStyle/>
          <a:p>
            <a:pPr marL="0" indent="0">
              <a:buNone/>
            </a:pPr>
            <a:r>
              <a:rPr lang="en-US" sz="2400" dirty="0">
                <a:solidFill>
                  <a:srgbClr val="000000"/>
                </a:solidFill>
                <a:latin typeface="Arial"/>
                <a:cs typeface="Arial"/>
              </a:rPr>
              <a:t>Photoresistors are less light-sensitive devices than photodiodes or phototransistors: the two latter components are true semiconductor devices, while a photoresistor is a passive component and does not have a PN-junction. The </a:t>
            </a:r>
            <a:r>
              <a:rPr lang="en-US" sz="2400" dirty="0" err="1">
                <a:solidFill>
                  <a:srgbClr val="000000"/>
                </a:solidFill>
                <a:latin typeface="Arial"/>
                <a:cs typeface="Arial"/>
              </a:rPr>
              <a:t>photoresistivity</a:t>
            </a:r>
            <a:r>
              <a:rPr lang="en-US" sz="2400" dirty="0">
                <a:solidFill>
                  <a:srgbClr val="000000"/>
                </a:solidFill>
                <a:latin typeface="Arial"/>
                <a:cs typeface="Arial"/>
              </a:rPr>
              <a:t> of any photoresistor may vary widely depending on ambient temperature, making them unsuitable for applications requiring precise measurement of or sensitivity to light photons.</a:t>
            </a:r>
            <a:endParaRPr lang="en-US" dirty="0">
              <a:solidFill>
                <a:srgbClr val="000000"/>
              </a:solidFill>
            </a:endParaRPr>
          </a:p>
          <a:p>
            <a:endParaRPr lang="en-US" dirty="0">
              <a:solidFill>
                <a:srgbClr val="FFFFFF"/>
              </a:solidFill>
            </a:endParaRPr>
          </a:p>
        </p:txBody>
      </p:sp>
    </p:spTree>
    <p:extLst>
      <p:ext uri="{BB962C8B-B14F-4D97-AF65-F5344CB8AC3E}">
        <p14:creationId xmlns:p14="http://schemas.microsoft.com/office/powerpoint/2010/main" val="2058163504"/>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rPr>
              <a:t>Applications</a:t>
            </a:r>
          </a:p>
          <a:p>
            <a:endParaRPr lang="en-US" dirty="0"/>
          </a:p>
        </p:txBody>
      </p:sp>
      <p:sp>
        <p:nvSpPr>
          <p:cNvPr id="3" name="Content Placeholder 2"/>
          <p:cNvSpPr>
            <a:spLocks noGrp="1"/>
          </p:cNvSpPr>
          <p:nvPr>
            <p:ph idx="1"/>
            <p:extLst>
              <p:ext uri="{D42A27DB-BD31-4B8C-83A1-F6EECF244321}">
                <p14:modId xmlns:p14="http://schemas.microsoft.com/office/powerpoint/2010/main" val="1263705817"/>
              </p:ext>
            </p:extLst>
          </p:nvPr>
        </p:nvSpPr>
        <p:spPr>
          <a:xfrm>
            <a:off x="419100" y="2028825"/>
            <a:ext cx="10926548" cy="3077507"/>
          </a:xfrm>
        </p:spPr>
        <p:txBody>
          <a:bodyPr vert="horz" lIns="91440" tIns="45720" rIns="91440" bIns="45720" rtlCol="0" anchor="t">
            <a:normAutofit/>
          </a:bodyPr>
          <a:lstStyle/>
          <a:p>
            <a:r>
              <a:rPr lang="en-US" sz="2400" dirty="0">
                <a:solidFill>
                  <a:srgbClr val="000000"/>
                </a:solidFill>
                <a:latin typeface="Arial"/>
                <a:cs typeface="Arial"/>
              </a:rPr>
              <a:t>Photoresistors come in many types.  Photoresistors can be placed in streetlights to control when the light is on. Ambient light falling on the photoresistor causes the streetlight to turn off. Thus energy is saved by ensuring the light is only on during hours of darkness.</a:t>
            </a:r>
          </a:p>
          <a:p>
            <a:endParaRPr lang="en-US" dirty="0"/>
          </a:p>
        </p:txBody>
      </p:sp>
    </p:spTree>
    <p:extLst>
      <p:ext uri="{BB962C8B-B14F-4D97-AF65-F5344CB8AC3E}">
        <p14:creationId xmlns:p14="http://schemas.microsoft.com/office/powerpoint/2010/main" val="1503653047"/>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3"/>
          <a:stretch>
            <a:fillRect/>
          </a:stretch>
        </p:blipFill>
        <p:spPr>
          <a:xfrm>
            <a:off x="137255" y="72887"/>
            <a:ext cx="11935768" cy="6570893"/>
          </a:xfrm>
          <a:prstGeom prst="rect">
            <a:avLst/>
          </a:prstGeom>
        </p:spPr>
      </p:pic>
    </p:spTree>
    <p:extLst>
      <p:ext uri="{BB962C8B-B14F-4D97-AF65-F5344CB8AC3E}">
        <p14:creationId xmlns:p14="http://schemas.microsoft.com/office/powerpoint/2010/main" val="3154967856"/>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190618" y="219075"/>
            <a:ext cx="7867412" cy="5898204"/>
          </a:xfrm>
          <a:prstGeom prst="rect">
            <a:avLst/>
          </a:prstGeom>
        </p:spPr>
      </p:pic>
      <p:pic>
        <p:nvPicPr>
          <p:cNvPr id="4" name="Picture 4"/>
          <p:cNvPicPr>
            <a:picLocks noChangeAspect="1"/>
          </p:cNvPicPr>
          <p:nvPr/>
        </p:nvPicPr>
        <p:blipFill>
          <a:blip r:embed="rId4"/>
          <a:stretch>
            <a:fillRect/>
          </a:stretch>
        </p:blipFill>
        <p:spPr>
          <a:xfrm>
            <a:off x="8329995" y="219075"/>
            <a:ext cx="3651450" cy="6072188"/>
          </a:xfrm>
          <a:prstGeom prst="rect">
            <a:avLst/>
          </a:prstGeom>
        </p:spPr>
      </p:pic>
    </p:spTree>
    <p:extLst>
      <p:ext uri="{BB962C8B-B14F-4D97-AF65-F5344CB8AC3E}">
        <p14:creationId xmlns:p14="http://schemas.microsoft.com/office/powerpoint/2010/main" val="3192662673"/>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extLst>
              <p:ext uri="{D42A27DB-BD31-4B8C-83A1-F6EECF244321}">
                <p14:modId xmlns:p14="http://schemas.microsoft.com/office/powerpoint/2010/main" val="2201772405"/>
              </p:ext>
            </p:extLst>
          </p:nvPr>
        </p:nvSpPr>
        <p:spPr>
          <a:xfrm>
            <a:off x="76200" y="1457325"/>
            <a:ext cx="11941212" cy="2900418"/>
          </a:xfrm>
        </p:spPr>
        <p:txBody>
          <a:bodyPr>
            <a:normAutofit fontScale="90000"/>
          </a:bodyPr>
          <a:lstStyle/>
          <a:p>
            <a:r>
              <a:rPr lang="en-US" sz="2800" dirty="0">
                <a:solidFill>
                  <a:srgbClr val="000000"/>
                </a:solidFill>
                <a:latin typeface="Arial"/>
                <a:cs typeface="Arial"/>
              </a:rPr>
              <a:t>This project was carried out by the student: Chiriac Florina</a:t>
            </a:r>
          </a:p>
          <a:p>
            <a:r>
              <a:rPr lang="en-US" sz="2800" dirty="0">
                <a:solidFill>
                  <a:srgbClr val="000000"/>
                </a:solidFill>
                <a:latin typeface="Arial"/>
                <a:cs typeface="Arial"/>
              </a:rPr>
              <a:t>Class A-x-A</a:t>
            </a:r>
            <a:endParaRPr sz="2800" dirty="0">
              <a:solidFill>
                <a:srgbClr val="000000"/>
              </a:solidFill>
              <a:latin typeface="Arial"/>
              <a:cs typeface="Arial"/>
            </a:endParaRPr>
          </a:p>
          <a:p>
            <a:br>
              <a:rPr lang="en-US" dirty="0">
                <a:solidFill>
                  <a:schemeClr val="tx1"/>
                </a:solidFill>
                <a:latin typeface="+mj-ea"/>
                <a:cs typeface="+mj-ea"/>
              </a:rPr>
            </a:br>
            <a:br>
              <a:rPr lang="en-US" dirty="0">
                <a:solidFill>
                  <a:schemeClr val="tx1"/>
                </a:solidFill>
                <a:latin typeface="+mj-ea"/>
                <a:cs typeface="+mj-ea"/>
              </a:rPr>
            </a:br>
            <a:br>
              <a:rPr lang="en-US" dirty="0">
                <a:solidFill>
                  <a:schemeClr val="tx1"/>
                </a:solidFill>
                <a:latin typeface="+mj-ea"/>
                <a:cs typeface="+mj-ea"/>
              </a:rPr>
            </a:br>
            <a:endParaRPr lang="en-US" dirty="0"/>
          </a:p>
        </p:txBody>
      </p:sp>
    </p:spTree>
    <p:extLst>
      <p:ext uri="{BB962C8B-B14F-4D97-AF65-F5344CB8AC3E}">
        <p14:creationId xmlns:p14="http://schemas.microsoft.com/office/powerpoint/2010/main" val="1798142312"/>
      </p:ext>
    </p:extLst>
  </p:cSld>
  <p:clrMapOvr>
    <a:masterClrMapping/>
  </p:clrMapOvr>
  <p:transition spd="slow">
    <p:randomBar dir="vert"/>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0</Words>
  <Application>Microsoft Office PowerPoint</Application>
  <PresentationFormat>Widescreen</PresentationFormat>
  <Paragraphs>0</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Ion</vt:lpstr>
      <vt:lpstr>   Photoresistorul</vt:lpstr>
      <vt:lpstr>Description</vt:lpstr>
      <vt:lpstr>Design considerations</vt:lpstr>
      <vt:lpstr>Applications </vt:lpstr>
      <vt:lpstr>PowerPoint Presentation</vt:lpstr>
      <vt:lpstr>PowerPoint Presentation</vt:lpstr>
      <vt:lpstr>This project was carried out by the student: Chiriac Florina Class A-x-A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lastModifiedBy>
  <cp:revision>6</cp:revision>
  <dcterms:created xsi:type="dcterms:W3CDTF">2013-07-15T20:26:09Z</dcterms:created>
  <dcterms:modified xsi:type="dcterms:W3CDTF">2017-06-10T13:56:39Z</dcterms:modified>
</cp:coreProperties>
</file>