
<file path=[Content_Types].xml><?xml version="1.0" encoding="utf-8"?>
<Types xmlns="http://schemas.openxmlformats.org/package/2006/content-types">
  <Default Extension="jpeg" ContentType="image/jpe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5" r:id="rId11"/>
    <p:sldId id="266" r:id="rId12"/>
    <p:sldId id="267" r:id="rId13"/>
  </p:sldIdLst>
  <p:sldSz cx="12192000" cy="6858000"/>
  <p:notesSz cx="7103745" cy="1023429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1279F"/>
    <a:srgbClr val="98FD79"/>
    <a:srgbClr val="EDB3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notesViewPr>
    <p:cSldViewPr snapToGrid="0">
      <p:cViewPr varScale="1">
        <p:scale>
          <a:sx n="41" d="100"/>
          <a:sy n="41" d="100"/>
        </p:scale>
        <p:origin x="1794" y="54"/>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FDE934FF-F4E1-47C5-9CA5-30A81DDE2BE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61BA9-CDCF-4958-B8AB-66F3BF063E13}"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FDE934FF-F4E1-47C5-9CA5-30A81DDE2BE4}"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561BA9-CDCF-4958-B8AB-66F3BF063E13}"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E934FF-F4E1-47C5-9CA5-30A81DDE2BE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61BA9-CDCF-4958-B8AB-66F3BF063E13}"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E934FF-F4E1-47C5-9CA5-30A81DDE2BE4}"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561BA9-CDCF-4958-B8AB-66F3BF063E13}"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FDE934FF-F4E1-47C5-9CA5-30A81DDE2BE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61BA9-CDCF-4958-B8AB-66F3BF063E13}" type="slidenum">
              <a:rPr lang="en-US" smtClean="0"/>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838200" y="365125"/>
            <a:ext cx="10515600" cy="58118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3" name="Date Placeholder 2"/>
          <p:cNvSpPr>
            <a:spLocks noGrp="1"/>
          </p:cNvSpPr>
          <p:nvPr>
            <p:ph type="dt" sz="half" idx="10"/>
          </p:nvPr>
        </p:nvSpPr>
        <p:spPr/>
        <p:txBody>
          <a:bodyPr/>
          <a:lstStyle/>
          <a:p>
            <a:fld id="{FDE934FF-F4E1-47C5-9CA5-30A81DDE2BE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61BA9-CDCF-4958-B8AB-66F3BF063E13}"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934FF-F4E1-47C5-9CA5-30A81DDE2BE4}"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GIF"/></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000">
              <a:schemeClr val="accent6">
                <a:lumMod val="60000"/>
                <a:lumOff val="40000"/>
              </a:schemeClr>
            </a:gs>
            <a:gs pos="92000">
              <a:srgbClr val="52762D"/>
            </a:gs>
          </a:gsLst>
          <a:lin ang="5400000" scaled="0"/>
        </a:gradFill>
        <a:effectLst/>
      </p:bgPr>
    </p:bg>
    <p:spTree>
      <p:nvGrpSpPr>
        <p:cNvPr id="1" name=""/>
        <p:cNvGrpSpPr/>
        <p:nvPr/>
      </p:nvGrpSpPr>
      <p:grpSpPr/>
      <p:sp>
        <p:nvSpPr>
          <p:cNvPr id="2" name="Title 1"/>
          <p:cNvSpPr>
            <a:spLocks noGrp="1"/>
          </p:cNvSpPr>
          <p:nvPr>
            <p:ph type="ctrTitle"/>
          </p:nvPr>
        </p:nvSpPr>
        <p:spPr>
          <a:xfrm>
            <a:off x="22225" y="85725"/>
            <a:ext cx="9144000" cy="1151890"/>
          </a:xfrm>
        </p:spPr>
        <p:txBody>
          <a:bodyPr/>
          <a:p>
            <a:r>
              <a:rPr lang="ro-RO" altLang="en-US"/>
              <a:t>Photodiode</a:t>
            </a:r>
            <a:endParaRPr lang="ro-RO" altLang="en-US"/>
          </a:p>
        </p:txBody>
      </p:sp>
      <p:pic>
        <p:nvPicPr>
          <p:cNvPr id="4" name="Picture 3"/>
          <p:cNvPicPr>
            <a:picLocks noChangeAspect="1"/>
          </p:cNvPicPr>
          <p:nvPr/>
        </p:nvPicPr>
        <p:blipFill>
          <a:blip r:embed="rId1"/>
          <a:stretch>
            <a:fillRect/>
          </a:stretch>
        </p:blipFill>
        <p:spPr>
          <a:xfrm rot="19140000">
            <a:off x="509905" y="2139950"/>
            <a:ext cx="4825365" cy="2867025"/>
          </a:xfrm>
          <a:prstGeom prst="rect">
            <a:avLst/>
          </a:prstGeom>
        </p:spPr>
      </p:pic>
      <p:pic>
        <p:nvPicPr>
          <p:cNvPr id="5" name="Picture 4"/>
          <p:cNvPicPr>
            <a:picLocks noChangeAspect="1"/>
          </p:cNvPicPr>
          <p:nvPr/>
        </p:nvPicPr>
        <p:blipFill>
          <a:blip r:embed="rId2"/>
          <a:stretch>
            <a:fillRect/>
          </a:stretch>
        </p:blipFill>
        <p:spPr>
          <a:xfrm rot="1740000">
            <a:off x="6247765" y="2085340"/>
            <a:ext cx="4897755" cy="35928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74000">
              <a:schemeClr val="bg1"/>
            </a:gs>
            <a:gs pos="95000">
              <a:schemeClr val="accent4">
                <a:lumMod val="75000"/>
              </a:schemeClr>
            </a:gs>
          </a:gsLst>
          <a:lin ang="6720000" scaled="0"/>
        </a:gradFill>
        <a:effectLst/>
      </p:bgPr>
    </p:bg>
    <p:spTree>
      <p:nvGrpSpPr>
        <p:cNvPr id="1" name=""/>
        <p:cNvGrpSpPr/>
        <p:nvPr/>
      </p:nvGrpSpPr>
      <p:grpSpPr/>
      <p:pic>
        <p:nvPicPr>
          <p:cNvPr id="11" name="Picture 10" descr="139305"/>
          <p:cNvPicPr>
            <a:picLocks noChangeAspect="1"/>
          </p:cNvPicPr>
          <p:nvPr/>
        </p:nvPicPr>
        <p:blipFill>
          <a:blip r:embed="rId1"/>
          <a:stretch>
            <a:fillRect/>
          </a:stretch>
        </p:blipFill>
        <p:spPr>
          <a:xfrm rot="420000">
            <a:off x="7906385" y="397510"/>
            <a:ext cx="3805555" cy="2063115"/>
          </a:xfrm>
          <a:prstGeom prst="rect">
            <a:avLst/>
          </a:prstGeom>
        </p:spPr>
      </p:pic>
      <p:pic>
        <p:nvPicPr>
          <p:cNvPr id="13" name="Picture 12" descr="Solar_cell"/>
          <p:cNvPicPr>
            <a:picLocks noChangeAspect="1"/>
          </p:cNvPicPr>
          <p:nvPr/>
        </p:nvPicPr>
        <p:blipFill>
          <a:blip r:embed="rId2"/>
          <a:stretch>
            <a:fillRect/>
          </a:stretch>
        </p:blipFill>
        <p:spPr>
          <a:xfrm>
            <a:off x="10152380" y="5050790"/>
            <a:ext cx="2032000" cy="1814830"/>
          </a:xfrm>
          <a:prstGeom prst="rect">
            <a:avLst/>
          </a:prstGeom>
        </p:spPr>
      </p:pic>
      <p:pic>
        <p:nvPicPr>
          <p:cNvPr id="10" name="Picture 9" descr="2234-xl"/>
          <p:cNvPicPr>
            <a:picLocks noChangeAspect="1"/>
          </p:cNvPicPr>
          <p:nvPr/>
        </p:nvPicPr>
        <p:blipFill>
          <a:blip r:embed="rId3"/>
          <a:stretch>
            <a:fillRect/>
          </a:stretch>
        </p:blipFill>
        <p:spPr>
          <a:xfrm>
            <a:off x="394335" y="933450"/>
            <a:ext cx="1751330" cy="1751330"/>
          </a:xfrm>
          <a:prstGeom prst="rect">
            <a:avLst/>
          </a:prstGeom>
        </p:spPr>
      </p:pic>
      <p:sp>
        <p:nvSpPr>
          <p:cNvPr id="3" name="Content Placeholder 2"/>
          <p:cNvSpPr>
            <a:spLocks noGrp="1"/>
          </p:cNvSpPr>
          <p:nvPr>
            <p:ph sz="half" idx="1"/>
          </p:nvPr>
        </p:nvSpPr>
        <p:spPr>
          <a:xfrm>
            <a:off x="929640" y="2684780"/>
            <a:ext cx="10787380" cy="1965960"/>
          </a:xfrm>
        </p:spPr>
        <p:txBody>
          <a:bodyPr>
            <a:noAutofit/>
          </a:bodyPr>
          <a:p>
            <a:pPr marL="0" indent="0">
              <a:buNone/>
            </a:pPr>
            <a:r>
              <a:rPr lang="en-US">
                <a:latin typeface="Times New Roman" panose="02020603050405020304" charset="0"/>
              </a:rPr>
              <a:t>A </a:t>
            </a:r>
            <a:r>
              <a:rPr lang="en-US" u="sng">
                <a:solidFill>
                  <a:schemeClr val="tx1"/>
                </a:solidFill>
                <a:latin typeface="Times New Roman" panose="02020603050405020304" charset="0"/>
              </a:rPr>
              <a:t>photodiode </a:t>
            </a:r>
            <a:r>
              <a:rPr lang="en-US">
                <a:latin typeface="Times New Roman" panose="02020603050405020304" charset="0"/>
              </a:rPr>
              <a:t>is a semiconductor </a:t>
            </a:r>
            <a:r>
              <a:rPr lang="en-US" u="sng">
                <a:solidFill>
                  <a:schemeClr val="tx1"/>
                </a:solidFill>
                <a:latin typeface="Times New Roman" panose="02020603050405020304" charset="0"/>
              </a:rPr>
              <a:t>device that converts light</a:t>
            </a:r>
            <a:r>
              <a:rPr lang="en-US">
                <a:solidFill>
                  <a:schemeClr val="tx1"/>
                </a:solidFill>
                <a:latin typeface="Times New Roman" panose="02020603050405020304" charset="0"/>
              </a:rPr>
              <a:t> </a:t>
            </a:r>
            <a:r>
              <a:rPr lang="en-US">
                <a:latin typeface="Times New Roman" panose="02020603050405020304" charset="0"/>
              </a:rPr>
              <a:t>into an electrical current.</a:t>
            </a:r>
            <a:r>
              <a:rPr lang="en-US" u="sng">
                <a:sym typeface="+mn-ea"/>
              </a:rPr>
              <a:t>A small amount of current is also produced when no light is present</a:t>
            </a:r>
            <a:r>
              <a:rPr lang="ro-RO" altLang="en-US">
                <a:sym typeface="+mn-ea"/>
              </a:rPr>
              <a:t>.</a:t>
            </a:r>
            <a:r>
              <a:rPr lang="en-US">
                <a:latin typeface="Times New Roman" panose="02020603050405020304" charset="0"/>
              </a:rPr>
              <a:t> The current is generated when photons are absorbed in the photodiode. Photodiodes may contain </a:t>
            </a:r>
            <a:r>
              <a:rPr lang="en-US" u="sng">
                <a:solidFill>
                  <a:schemeClr val="tx1"/>
                </a:solidFill>
                <a:latin typeface="Times New Roman" panose="02020603050405020304" charset="0"/>
              </a:rPr>
              <a:t>optical filters</a:t>
            </a:r>
            <a:r>
              <a:rPr lang="en-US">
                <a:latin typeface="Times New Roman" panose="02020603050405020304" charset="0"/>
              </a:rPr>
              <a:t>, </a:t>
            </a:r>
            <a:r>
              <a:rPr lang="en-US" u="sng">
                <a:latin typeface="Times New Roman" panose="02020603050405020304" charset="0"/>
              </a:rPr>
              <a:t>built-in lenses</a:t>
            </a:r>
            <a:r>
              <a:rPr lang="en-US">
                <a:latin typeface="Times New Roman" panose="02020603050405020304" charset="0"/>
              </a:rPr>
              <a:t>, and may have </a:t>
            </a:r>
            <a:r>
              <a:rPr lang="en-US" u="sng">
                <a:latin typeface="Times New Roman" panose="02020603050405020304" charset="0"/>
              </a:rPr>
              <a:t>large or small surface areas</a:t>
            </a:r>
            <a:r>
              <a:rPr lang="en-US">
                <a:latin typeface="Times New Roman" panose="02020603050405020304" charset="0"/>
              </a:rPr>
              <a:t>. </a:t>
            </a:r>
            <a:r>
              <a:rPr lang="en-US">
                <a:sym typeface="+mn-ea"/>
              </a:rPr>
              <a:t>The common, </a:t>
            </a:r>
            <a:r>
              <a:rPr lang="en-US" u="sng">
                <a:sym typeface="+mn-ea"/>
              </a:rPr>
              <a:t>traditional solar cell</a:t>
            </a:r>
            <a:r>
              <a:rPr lang="en-US">
                <a:sym typeface="+mn-ea"/>
              </a:rPr>
              <a:t> used to generate electric solar power is a large area photodiode.</a:t>
            </a:r>
            <a:endParaRPr lang="en-US"/>
          </a:p>
          <a:p>
            <a:pPr marL="0" indent="0">
              <a:buNone/>
            </a:pPr>
            <a:endParaRPr lang="en-US">
              <a:latin typeface="Times New Roman" panose="02020603050405020304" charset="0"/>
            </a:endParaRPr>
          </a:p>
        </p:txBody>
      </p:sp>
      <p:sp>
        <p:nvSpPr>
          <p:cNvPr id="7" name="Text Box 6"/>
          <p:cNvSpPr txBox="1"/>
          <p:nvPr/>
        </p:nvSpPr>
        <p:spPr>
          <a:xfrm rot="19740000">
            <a:off x="1868805" y="2150745"/>
            <a:ext cx="478790" cy="822960"/>
          </a:xfrm>
          <a:prstGeom prst="rect">
            <a:avLst/>
          </a:prstGeom>
          <a:noFill/>
        </p:spPr>
        <p:txBody>
          <a:bodyPr wrap="square" rtlCol="0" anchor="t">
            <a:spAutoFit/>
          </a:bodyPr>
          <a:p>
            <a:r>
              <a:rPr lang="en-US" sz="4800">
                <a:cs typeface="Arial" panose="020B0604020202020204" pitchFamily="34" charset="0"/>
              </a:rPr>
              <a:t>↑</a:t>
            </a:r>
            <a:endParaRPr lang="en-US" sz="4800">
              <a:cs typeface="Arial" panose="020B0604020202020204" pitchFamily="34" charset="0"/>
            </a:endParaRPr>
          </a:p>
        </p:txBody>
      </p:sp>
      <p:sp>
        <p:nvSpPr>
          <p:cNvPr id="12" name="Text Box 11"/>
          <p:cNvSpPr txBox="1"/>
          <p:nvPr/>
        </p:nvSpPr>
        <p:spPr>
          <a:xfrm rot="2640000">
            <a:off x="7503795" y="2139315"/>
            <a:ext cx="462280" cy="762000"/>
          </a:xfrm>
          <a:prstGeom prst="rect">
            <a:avLst/>
          </a:prstGeom>
          <a:noFill/>
        </p:spPr>
        <p:txBody>
          <a:bodyPr wrap="none" rtlCol="0" anchor="t">
            <a:spAutoFit/>
          </a:bodyPr>
          <a:p>
            <a:r>
              <a:rPr lang="en-US" sz="4400">
                <a:cs typeface="Arial" panose="020B0604020202020204" pitchFamily="34" charset="0"/>
              </a:rPr>
              <a:t>↑</a:t>
            </a:r>
            <a:endParaRPr lang="en-US" sz="4400">
              <a:cs typeface="Arial" panose="020B0604020202020204" pitchFamily="34" charset="0"/>
            </a:endParaRPr>
          </a:p>
        </p:txBody>
      </p:sp>
      <p:sp>
        <p:nvSpPr>
          <p:cNvPr id="14" name="Text Box 13"/>
          <p:cNvSpPr txBox="1"/>
          <p:nvPr/>
        </p:nvSpPr>
        <p:spPr>
          <a:xfrm rot="20820000">
            <a:off x="10434320" y="4544695"/>
            <a:ext cx="386080" cy="579120"/>
          </a:xfrm>
          <a:prstGeom prst="rect">
            <a:avLst/>
          </a:prstGeom>
          <a:noFill/>
        </p:spPr>
        <p:txBody>
          <a:bodyPr wrap="none" rtlCol="0" anchor="t">
            <a:spAutoFit/>
          </a:bodyPr>
          <a:p>
            <a:r>
              <a:rPr lang="en-US" sz="3200">
                <a:cs typeface="Arial" panose="020B0604020202020204" pitchFamily="34" charset="0"/>
              </a:rPr>
              <a:t>↓</a:t>
            </a:r>
            <a:endParaRPr lang="en-US" sz="320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95000">
              <a:schemeClr val="accent1">
                <a:lumMod val="75000"/>
              </a:schemeClr>
            </a:gs>
          </a:gsLst>
          <a:lin ang="6720000" scaled="0"/>
        </a:gradFill>
        <a:effectLst/>
      </p:bgPr>
    </p:bg>
    <p:spTree>
      <p:nvGrpSpPr>
        <p:cNvPr id="1" name=""/>
        <p:cNvGrpSpPr/>
        <p:nvPr/>
      </p:nvGrpSpPr>
      <p:grpSpPr/>
      <p:pic>
        <p:nvPicPr>
          <p:cNvPr id="9" name="Picture 8" descr="220px-Pin-Diode.svg"/>
          <p:cNvPicPr>
            <a:picLocks noChangeAspect="1"/>
          </p:cNvPicPr>
          <p:nvPr/>
        </p:nvPicPr>
        <p:blipFill>
          <a:blip r:embed="rId1"/>
          <a:stretch>
            <a:fillRect/>
          </a:stretch>
        </p:blipFill>
        <p:spPr>
          <a:xfrm rot="20220000">
            <a:off x="5734050" y="4456430"/>
            <a:ext cx="3822065" cy="868680"/>
          </a:xfrm>
          <a:prstGeom prst="rect">
            <a:avLst/>
          </a:prstGeom>
        </p:spPr>
      </p:pic>
      <p:pic>
        <p:nvPicPr>
          <p:cNvPr id="4" name="Picture 3" descr="SE_Diode_Depletion_Region.svg"/>
          <p:cNvPicPr>
            <a:picLocks noChangeAspect="1"/>
          </p:cNvPicPr>
          <p:nvPr/>
        </p:nvPicPr>
        <p:blipFill>
          <a:blip r:embed="rId2"/>
          <a:stretch>
            <a:fillRect/>
          </a:stretch>
        </p:blipFill>
        <p:spPr>
          <a:xfrm rot="300000">
            <a:off x="5779770" y="462280"/>
            <a:ext cx="4159885" cy="1638300"/>
          </a:xfrm>
          <a:prstGeom prst="rect">
            <a:avLst/>
          </a:prstGeom>
        </p:spPr>
      </p:pic>
      <p:sp>
        <p:nvSpPr>
          <p:cNvPr id="3" name="Content Placeholder 2"/>
          <p:cNvSpPr>
            <a:spLocks noGrp="1"/>
          </p:cNvSpPr>
          <p:nvPr>
            <p:ph idx="1"/>
          </p:nvPr>
        </p:nvSpPr>
        <p:spPr>
          <a:xfrm>
            <a:off x="838200" y="2278380"/>
            <a:ext cx="10515600" cy="2689860"/>
          </a:xfrm>
        </p:spPr>
        <p:txBody>
          <a:bodyPr>
            <a:normAutofit lnSpcReduction="10000"/>
          </a:bodyPr>
          <a:p>
            <a:pPr marL="0" indent="0">
              <a:buNone/>
            </a:pPr>
            <a:r>
              <a:rPr lang="en-US" u="sng">
                <a:latin typeface="Times New Roman" panose="02020603050405020304" charset="0"/>
              </a:rPr>
              <a:t>Photodiodes</a:t>
            </a:r>
            <a:r>
              <a:rPr lang="en-US">
                <a:latin typeface="Times New Roman" panose="02020603050405020304" charset="0"/>
              </a:rPr>
              <a:t> are similar to regular</a:t>
            </a:r>
            <a:r>
              <a:rPr lang="en-US" u="sng">
                <a:latin typeface="Times New Roman" panose="02020603050405020304" charset="0"/>
              </a:rPr>
              <a:t> semiconductor diodes</a:t>
            </a:r>
            <a:r>
              <a:rPr lang="en-US">
                <a:latin typeface="Times New Roman" panose="02020603050405020304" charset="0"/>
              </a:rPr>
              <a:t> except that they may be either exposed (to detect v</a:t>
            </a:r>
            <a:r>
              <a:rPr lang="en-US" u="sng">
                <a:latin typeface="Times New Roman" panose="02020603050405020304" charset="0"/>
              </a:rPr>
              <a:t>acuum UV</a:t>
            </a:r>
            <a:r>
              <a:rPr lang="en-US">
                <a:latin typeface="Times New Roman" panose="02020603050405020304" charset="0"/>
              </a:rPr>
              <a:t> or </a:t>
            </a:r>
            <a:r>
              <a:rPr lang="en-US" u="sng">
                <a:latin typeface="Times New Roman" panose="02020603050405020304" charset="0"/>
              </a:rPr>
              <a:t>X-rays</a:t>
            </a:r>
            <a:r>
              <a:rPr lang="en-US">
                <a:latin typeface="Times New Roman" panose="02020603050405020304" charset="0"/>
              </a:rPr>
              <a:t>) or packaged with a</a:t>
            </a:r>
            <a:r>
              <a:rPr lang="en-US" u="sng">
                <a:latin typeface="Times New Roman" panose="02020603050405020304" charset="0"/>
              </a:rPr>
              <a:t> window</a:t>
            </a:r>
            <a:r>
              <a:rPr lang="en-US">
                <a:latin typeface="Times New Roman" panose="02020603050405020304" charset="0"/>
              </a:rPr>
              <a:t> or </a:t>
            </a:r>
            <a:r>
              <a:rPr lang="en-US" u="sng">
                <a:latin typeface="Times New Roman" panose="02020603050405020304" charset="0"/>
              </a:rPr>
              <a:t>optical fiber</a:t>
            </a:r>
            <a:r>
              <a:rPr lang="en-US">
                <a:latin typeface="Times New Roman" panose="02020603050405020304" charset="0"/>
              </a:rPr>
              <a:t> connection to allow light to reach the sensitive part of the device. Many diodes designed for use specifically as a photodiode use a </a:t>
            </a:r>
            <a:r>
              <a:rPr lang="en-US" u="sng">
                <a:latin typeface="Times New Roman" panose="02020603050405020304" charset="0"/>
              </a:rPr>
              <a:t>PIN junction</a:t>
            </a:r>
            <a:r>
              <a:rPr lang="en-US">
                <a:latin typeface="Times New Roman" panose="02020603050405020304" charset="0"/>
              </a:rPr>
              <a:t> rather than a p–n junction, to increase the speed of response. </a:t>
            </a:r>
            <a:endParaRPr lang="ro-RO" altLang="en-US">
              <a:latin typeface="Times New Roman" panose="02020603050405020304" charset="0"/>
            </a:endParaRPr>
          </a:p>
        </p:txBody>
      </p:sp>
      <p:sp>
        <p:nvSpPr>
          <p:cNvPr id="5" name="Text Box 4"/>
          <p:cNvSpPr txBox="1"/>
          <p:nvPr/>
        </p:nvSpPr>
        <p:spPr>
          <a:xfrm rot="1680000">
            <a:off x="7367270" y="1803400"/>
            <a:ext cx="411480" cy="640080"/>
          </a:xfrm>
          <a:prstGeom prst="rect">
            <a:avLst/>
          </a:prstGeom>
          <a:noFill/>
        </p:spPr>
        <p:txBody>
          <a:bodyPr wrap="none" rtlCol="0" anchor="t">
            <a:spAutoFit/>
          </a:bodyPr>
          <a:p>
            <a:r>
              <a:rPr lang="en-US" sz="3600">
                <a:cs typeface="Arial" panose="020B0604020202020204" pitchFamily="34" charset="0"/>
              </a:rPr>
              <a:t>↑</a:t>
            </a:r>
            <a:endParaRPr lang="en-US" sz="3600">
              <a:cs typeface="Arial" panose="020B0604020202020204" pitchFamily="34" charset="0"/>
            </a:endParaRPr>
          </a:p>
        </p:txBody>
      </p:sp>
      <p:sp>
        <p:nvSpPr>
          <p:cNvPr id="10" name="Text Box 9"/>
          <p:cNvSpPr txBox="1"/>
          <p:nvPr/>
        </p:nvSpPr>
        <p:spPr>
          <a:xfrm rot="19500000">
            <a:off x="7111365" y="3948430"/>
            <a:ext cx="436880" cy="701040"/>
          </a:xfrm>
          <a:prstGeom prst="rect">
            <a:avLst/>
          </a:prstGeom>
          <a:noFill/>
        </p:spPr>
        <p:txBody>
          <a:bodyPr wrap="none" rtlCol="0" anchor="t">
            <a:spAutoFit/>
          </a:bodyPr>
          <a:p>
            <a:r>
              <a:rPr lang="en-US" sz="4000">
                <a:cs typeface="Arial" panose="020B0604020202020204" pitchFamily="34" charset="0"/>
              </a:rPr>
              <a:t>↓</a:t>
            </a:r>
            <a:endParaRPr lang="en-US" sz="400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3000">
              <a:schemeClr val="accent2">
                <a:lumMod val="60000"/>
                <a:lumOff val="40000"/>
              </a:schemeClr>
            </a:gs>
            <a:gs pos="100000">
              <a:schemeClr val="accent1">
                <a:lumMod val="45000"/>
                <a:lumOff val="55000"/>
              </a:schemeClr>
            </a:gs>
          </a:gsLst>
          <a:lin ang="5400000" scaled="0"/>
        </a:gradFill>
        <a:effectLst/>
      </p:bgPr>
    </p:bg>
    <p:spTree>
      <p:nvGrpSpPr>
        <p:cNvPr id="1" name=""/>
        <p:cNvGrpSpPr/>
        <p:nvPr/>
      </p:nvGrpSpPr>
      <p:grpSpPr/>
      <p:sp>
        <p:nvSpPr>
          <p:cNvPr id="2" name="Title 1"/>
          <p:cNvSpPr>
            <a:spLocks noGrp="1"/>
          </p:cNvSpPr>
          <p:nvPr>
            <p:ph type="title"/>
          </p:nvPr>
        </p:nvSpPr>
        <p:spPr>
          <a:xfrm>
            <a:off x="248920" y="168275"/>
            <a:ext cx="4866005" cy="1084580"/>
          </a:xfrm>
        </p:spPr>
        <p:txBody>
          <a:bodyPr/>
          <a:p>
            <a:r>
              <a:rPr lang="en-US" sz="4000">
                <a:latin typeface="Times New Roman" panose="02020603050405020304" charset="0"/>
              </a:rPr>
              <a:t>Principle of operation</a:t>
            </a:r>
            <a:endParaRPr lang="en-US" sz="4000">
              <a:latin typeface="Times New Roman" panose="02020603050405020304" charset="0"/>
            </a:endParaRPr>
          </a:p>
        </p:txBody>
      </p:sp>
      <p:sp>
        <p:nvSpPr>
          <p:cNvPr id="3" name="Content Placeholder 2"/>
          <p:cNvSpPr>
            <a:spLocks noGrp="1"/>
          </p:cNvSpPr>
          <p:nvPr>
            <p:ph idx="1"/>
          </p:nvPr>
        </p:nvSpPr>
        <p:spPr>
          <a:xfrm>
            <a:off x="430530" y="1252855"/>
            <a:ext cx="10515600" cy="4351338"/>
          </a:xfrm>
        </p:spPr>
        <p:txBody>
          <a:bodyPr/>
          <a:p>
            <a:r>
              <a:rPr lang="en-US"/>
              <a:t>A photodiode is a p–n junction or PIN structure. When a photon of sufficient energy strikes the diode, it creates an electron-hole pair. This mechanism is also known as the inner photoelectric effect</a:t>
            </a:r>
            <a:r>
              <a:rPr lang="ro-RO" altLang="en-US"/>
              <a:t>(The photoelectric effect is the emission of electrons or other free carriers when light is shone onto a material)Thus holes move toward the anode, and electrons toward the cathode, and a photocurrent is produced. The total current through the photodiode is the sum of the dark current (current that is generated in the absence of light) and the photocurrent, so the dark current must be minimized to maximize the sensitivity of the device.</a:t>
            </a:r>
            <a:endParaRPr lang="ro-RO"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98FD79">
                <a:lumMod val="68000"/>
                <a:alpha val="100000"/>
              </a:srgbClr>
            </a:gs>
            <a:gs pos="23000">
              <a:schemeClr val="bg1"/>
            </a:gs>
          </a:gsLst>
          <a:lin ang="7320000" scaled="0"/>
        </a:gradFill>
        <a:effectLst/>
      </p:bgPr>
    </p:bg>
    <p:spTree>
      <p:nvGrpSpPr>
        <p:cNvPr id="1" name=""/>
        <p:cNvGrpSpPr/>
        <p:nvPr/>
      </p:nvGrpSpPr>
      <p:grpSpPr/>
      <p:sp>
        <p:nvSpPr>
          <p:cNvPr id="2" name="Title 1"/>
          <p:cNvSpPr>
            <a:spLocks noGrp="1"/>
          </p:cNvSpPr>
          <p:nvPr>
            <p:ph type="title"/>
          </p:nvPr>
        </p:nvSpPr>
        <p:spPr/>
        <p:txBody>
          <a:bodyPr>
            <a:normAutofit fontScale="90000"/>
          </a:bodyPr>
          <a:p>
            <a:r>
              <a:rPr lang="ro-RO" altLang="en-US">
                <a:latin typeface="Times New Roman" panose="02020603050405020304" charset="0"/>
              </a:rPr>
              <a:t>Types</a:t>
            </a:r>
            <a:br>
              <a:rPr lang="ro-RO" altLang="en-US"/>
            </a:br>
            <a:endParaRPr lang="ro-RO" altLang="en-US"/>
          </a:p>
        </p:txBody>
      </p:sp>
      <p:sp>
        <p:nvSpPr>
          <p:cNvPr id="3" name="Content Placeholder 2"/>
          <p:cNvSpPr>
            <a:spLocks noGrp="1"/>
          </p:cNvSpPr>
          <p:nvPr>
            <p:ph idx="1"/>
          </p:nvPr>
        </p:nvSpPr>
        <p:spPr>
          <a:xfrm>
            <a:off x="838200" y="1069340"/>
            <a:ext cx="4623435" cy="4021455"/>
          </a:xfrm>
        </p:spPr>
        <p:txBody>
          <a:bodyPr>
            <a:noAutofit/>
          </a:bodyPr>
          <a:p>
            <a:pPr marL="0" indent="0">
              <a:buNone/>
            </a:pPr>
            <a:endParaRPr lang="en-US">
              <a:latin typeface="Times New Roman" panose="02020603050405020304" charset="0"/>
            </a:endParaRPr>
          </a:p>
          <a:p>
            <a:r>
              <a:rPr lang="en-US" sz="3200">
                <a:latin typeface="Times New Roman" panose="02020603050405020304" charset="0"/>
              </a:rPr>
              <a:t>PN junction photodiode</a:t>
            </a:r>
            <a:endParaRPr lang="en-US" sz="3200">
              <a:latin typeface="Times New Roman" panose="02020603050405020304" charset="0"/>
            </a:endParaRPr>
          </a:p>
          <a:p>
            <a:endParaRPr lang="en-US" sz="3200">
              <a:latin typeface="Times New Roman" panose="02020603050405020304" charset="0"/>
            </a:endParaRPr>
          </a:p>
          <a:p>
            <a:r>
              <a:rPr lang="en-US" sz="3200">
                <a:latin typeface="Times New Roman" panose="02020603050405020304" charset="0"/>
              </a:rPr>
              <a:t>PIN photodiode</a:t>
            </a:r>
            <a:endParaRPr lang="en-US" sz="3200">
              <a:latin typeface="Times New Roman" panose="02020603050405020304" charset="0"/>
            </a:endParaRPr>
          </a:p>
          <a:p>
            <a:endParaRPr lang="en-US" sz="3200">
              <a:latin typeface="Times New Roman" panose="02020603050405020304" charset="0"/>
            </a:endParaRPr>
          </a:p>
          <a:p>
            <a:r>
              <a:rPr lang="en-US" sz="3200">
                <a:latin typeface="Times New Roman" panose="02020603050405020304" charset="0"/>
              </a:rPr>
              <a:t>Avalanche photodiode</a:t>
            </a:r>
            <a:endParaRPr lang="en-US" sz="3200">
              <a:latin typeface="Times New Roman" panose="02020603050405020304" charset="0"/>
            </a:endParaRPr>
          </a:p>
        </p:txBody>
      </p:sp>
      <p:pic>
        <p:nvPicPr>
          <p:cNvPr id="4" name="Picture 3" descr="pindiode"/>
          <p:cNvPicPr>
            <a:picLocks noChangeAspect="1"/>
          </p:cNvPicPr>
          <p:nvPr/>
        </p:nvPicPr>
        <p:blipFill>
          <a:blip r:embed="rId1"/>
          <a:stretch>
            <a:fillRect/>
          </a:stretch>
        </p:blipFill>
        <p:spPr>
          <a:xfrm>
            <a:off x="5006340" y="1932940"/>
            <a:ext cx="3505200" cy="1932305"/>
          </a:xfrm>
          <a:prstGeom prst="rect">
            <a:avLst/>
          </a:prstGeom>
        </p:spPr>
      </p:pic>
      <p:pic>
        <p:nvPicPr>
          <p:cNvPr id="5" name="Picture 4" descr="9FFA076C5D8F886C319E944239368CA0_14_04_Photonics_and_Lasers-12"/>
          <p:cNvPicPr>
            <a:picLocks noChangeAspect="1"/>
          </p:cNvPicPr>
          <p:nvPr/>
        </p:nvPicPr>
        <p:blipFill>
          <a:blip r:embed="rId2"/>
          <a:stretch>
            <a:fillRect/>
          </a:stretch>
        </p:blipFill>
        <p:spPr>
          <a:xfrm>
            <a:off x="5074285" y="3887470"/>
            <a:ext cx="5045710" cy="2207895"/>
          </a:xfrm>
          <a:prstGeom prst="rect">
            <a:avLst/>
          </a:prstGeom>
        </p:spPr>
      </p:pic>
      <p:pic>
        <p:nvPicPr>
          <p:cNvPr id="6" name="Picture 5" descr="pndiode"/>
          <p:cNvPicPr>
            <a:picLocks noChangeAspect="1"/>
          </p:cNvPicPr>
          <p:nvPr/>
        </p:nvPicPr>
        <p:blipFill>
          <a:blip r:embed="rId3"/>
          <a:stretch>
            <a:fillRect/>
          </a:stretch>
        </p:blipFill>
        <p:spPr>
          <a:xfrm>
            <a:off x="5363210" y="513080"/>
            <a:ext cx="2517140" cy="1534795"/>
          </a:xfrm>
          <a:prstGeom prst="rect">
            <a:avLst/>
          </a:prstGeom>
        </p:spPr>
      </p:pic>
      <p:sp>
        <p:nvSpPr>
          <p:cNvPr id="7" name="Text Box 6"/>
          <p:cNvSpPr txBox="1"/>
          <p:nvPr/>
        </p:nvSpPr>
        <p:spPr>
          <a:xfrm>
            <a:off x="5006340" y="1468755"/>
            <a:ext cx="589280" cy="579120"/>
          </a:xfrm>
          <a:prstGeom prst="rect">
            <a:avLst/>
          </a:prstGeom>
          <a:noFill/>
        </p:spPr>
        <p:txBody>
          <a:bodyPr wrap="none" rtlCol="0" anchor="t">
            <a:spAutoFit/>
          </a:bodyPr>
          <a:p>
            <a:r>
              <a:rPr lang="en-US" sz="3200">
                <a:cs typeface="Times New Roman" panose="02020603050405020304" charset="0"/>
              </a:rPr>
              <a:t>→</a:t>
            </a:r>
            <a:endParaRPr lang="en-US" sz="3200">
              <a:cs typeface="Times New Roman" panose="02020603050405020304" charset="0"/>
            </a:endParaRPr>
          </a:p>
        </p:txBody>
      </p:sp>
      <p:sp>
        <p:nvSpPr>
          <p:cNvPr id="8" name="Text Box 7"/>
          <p:cNvSpPr txBox="1"/>
          <p:nvPr/>
        </p:nvSpPr>
        <p:spPr>
          <a:xfrm>
            <a:off x="4300855" y="2790190"/>
            <a:ext cx="589280" cy="579120"/>
          </a:xfrm>
          <a:prstGeom prst="rect">
            <a:avLst/>
          </a:prstGeom>
          <a:noFill/>
        </p:spPr>
        <p:txBody>
          <a:bodyPr wrap="none" rtlCol="0" anchor="t">
            <a:spAutoFit/>
          </a:bodyPr>
          <a:p>
            <a:r>
              <a:rPr lang="en-US" sz="3200">
                <a:cs typeface="Arial" panose="020B0604020202020204" pitchFamily="34" charset="0"/>
              </a:rPr>
              <a:t>→</a:t>
            </a:r>
            <a:endParaRPr lang="en-US" sz="3200">
              <a:cs typeface="Arial" panose="020B0604020202020204" pitchFamily="34" charset="0"/>
            </a:endParaRPr>
          </a:p>
        </p:txBody>
      </p:sp>
      <p:sp>
        <p:nvSpPr>
          <p:cNvPr id="9" name="Text Box 8"/>
          <p:cNvSpPr txBox="1"/>
          <p:nvPr/>
        </p:nvSpPr>
        <p:spPr>
          <a:xfrm>
            <a:off x="5072380" y="4159885"/>
            <a:ext cx="456565" cy="640080"/>
          </a:xfrm>
          <a:prstGeom prst="rect">
            <a:avLst/>
          </a:prstGeom>
          <a:noFill/>
        </p:spPr>
        <p:txBody>
          <a:bodyPr wrap="square" rtlCol="0" anchor="t">
            <a:spAutoFit/>
          </a:bodyPr>
          <a:p>
            <a:r>
              <a:rPr lang="en-US" sz="3600">
                <a:cs typeface="Arial" panose="020B0604020202020204" pitchFamily="34" charset="0"/>
              </a:rPr>
              <a:t>→</a:t>
            </a:r>
            <a:endParaRPr lang="en-US" sz="360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3EFB04">
                <a:lumMod val="68000"/>
              </a:srgbClr>
            </a:gs>
            <a:gs pos="23000">
              <a:schemeClr val="bg1"/>
            </a:gs>
          </a:gsLst>
          <a:lin ang="18060000" scaled="0"/>
        </a:gradFill>
        <a:effectLst/>
      </p:bgPr>
    </p:bg>
    <p:spTree>
      <p:nvGrpSpPr>
        <p:cNvPr id="1" name=""/>
        <p:cNvGrpSpPr/>
        <p:nvPr/>
      </p:nvGrpSpPr>
      <p:grpSpPr/>
      <p:sp>
        <p:nvSpPr>
          <p:cNvPr id="2" name="Title 1"/>
          <p:cNvSpPr>
            <a:spLocks noGrp="1"/>
          </p:cNvSpPr>
          <p:nvPr>
            <p:ph type="title"/>
          </p:nvPr>
        </p:nvSpPr>
        <p:spPr>
          <a:xfrm>
            <a:off x="838200" y="365125"/>
            <a:ext cx="10515600" cy="858520"/>
          </a:xfrm>
        </p:spPr>
        <p:txBody>
          <a:bodyPr>
            <a:normAutofit fontScale="90000"/>
          </a:bodyPr>
          <a:p>
            <a:r>
              <a:rPr lang="en-US">
                <a:latin typeface="Times New Roman" panose="02020603050405020304" charset="0"/>
                <a:sym typeface="+mn-ea"/>
              </a:rPr>
              <a:t>PN junction photodiode</a:t>
            </a:r>
            <a:br>
              <a:rPr lang="en-US">
                <a:latin typeface="Times New Roman" panose="02020603050405020304" charset="0"/>
              </a:rPr>
            </a:br>
            <a:endParaRPr lang="en-US"/>
          </a:p>
        </p:txBody>
      </p:sp>
      <p:sp>
        <p:nvSpPr>
          <p:cNvPr id="3" name="Content Placeholder 2"/>
          <p:cNvSpPr>
            <a:spLocks noGrp="1"/>
          </p:cNvSpPr>
          <p:nvPr>
            <p:ph idx="1"/>
          </p:nvPr>
        </p:nvSpPr>
        <p:spPr>
          <a:xfrm>
            <a:off x="294005" y="1223645"/>
            <a:ext cx="10515600" cy="2447925"/>
          </a:xfrm>
        </p:spPr>
        <p:txBody>
          <a:bodyPr/>
          <a:p>
            <a:r>
              <a:rPr lang="en-US">
                <a:latin typeface="Times New Roman" panose="02020603050405020304" charset="0"/>
              </a:rPr>
              <a:t>PN junction photodiodes are the first form of photodiodes. They are the most widely used photodiodes before the development of PIN photodiodes. PN junction photodiode is also simply referred as photodiode. Nowadays, PN junction photodiodes are not widely used.When external light energy is supplied to the p-n junction photodiode, the valence electrons in the depletion region gains energy.</a:t>
            </a:r>
            <a:endParaRPr lang="en-US">
              <a:latin typeface="Times New Roman" panose="02020603050405020304" charset="0"/>
            </a:endParaRPr>
          </a:p>
        </p:txBody>
      </p:sp>
      <p:pic>
        <p:nvPicPr>
          <p:cNvPr id="4" name="Picture 3" descr="pnjunctionphotodiode"/>
          <p:cNvPicPr>
            <a:picLocks noChangeAspect="1"/>
          </p:cNvPicPr>
          <p:nvPr/>
        </p:nvPicPr>
        <p:blipFill>
          <a:blip r:embed="rId1"/>
          <a:stretch>
            <a:fillRect/>
          </a:stretch>
        </p:blipFill>
        <p:spPr>
          <a:xfrm>
            <a:off x="6355715" y="3895090"/>
            <a:ext cx="5722620" cy="290639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2AAB03">
                <a:lumMod val="68000"/>
              </a:srgbClr>
            </a:gs>
            <a:gs pos="23000">
              <a:schemeClr val="bg1"/>
            </a:gs>
          </a:gsLst>
          <a:lin ang="14460000" scaled="0"/>
        </a:gradFill>
        <a:effectLst/>
      </p:bgPr>
    </p:bg>
    <p:spTree>
      <p:nvGrpSpPr>
        <p:cNvPr id="1" name=""/>
        <p:cNvGrpSpPr/>
        <p:nvPr/>
      </p:nvGrpSpPr>
      <p:grpSpPr/>
      <p:sp>
        <p:nvSpPr>
          <p:cNvPr id="2" name="Title 1"/>
          <p:cNvSpPr>
            <a:spLocks noGrp="1"/>
          </p:cNvSpPr>
          <p:nvPr>
            <p:ph type="title"/>
          </p:nvPr>
        </p:nvSpPr>
        <p:spPr>
          <a:xfrm>
            <a:off x="838200" y="274320"/>
            <a:ext cx="10515600" cy="933450"/>
          </a:xfrm>
        </p:spPr>
        <p:txBody>
          <a:bodyPr/>
          <a:p>
            <a:r>
              <a:rPr lang="en-US">
                <a:latin typeface="Times New Roman" panose="02020603050405020304" charset="0"/>
                <a:sym typeface="+mn-ea"/>
              </a:rPr>
              <a:t>PIN photodiode</a:t>
            </a:r>
            <a:endParaRPr lang="en-US"/>
          </a:p>
        </p:txBody>
      </p:sp>
      <p:sp>
        <p:nvSpPr>
          <p:cNvPr id="3" name="Content Placeholder 2"/>
          <p:cNvSpPr>
            <a:spLocks noGrp="1"/>
          </p:cNvSpPr>
          <p:nvPr>
            <p:ph idx="1"/>
          </p:nvPr>
        </p:nvSpPr>
        <p:spPr>
          <a:xfrm>
            <a:off x="838200" y="1207770"/>
            <a:ext cx="6193790" cy="4291965"/>
          </a:xfrm>
        </p:spPr>
        <p:txBody>
          <a:bodyPr>
            <a:normAutofit lnSpcReduction="20000"/>
          </a:bodyPr>
          <a:p>
            <a:r>
              <a:rPr lang="en-US">
                <a:latin typeface="Times New Roman" panose="02020603050405020304" charset="0"/>
              </a:rPr>
              <a:t>PIN photodiodes are developed from the PN junction photodiodes. The operation of PIN photodiode is similar to the PN junction photodiode except that the PIN photodiode is manufactured differently to improve its performance. The PIN photodiode is developed to increase </a:t>
            </a:r>
            <a:r>
              <a:rPr lang="ro-RO" altLang="en-US">
                <a:latin typeface="Times New Roman" panose="02020603050405020304" charset="0"/>
              </a:rPr>
              <a:t> the amount of energy</a:t>
            </a:r>
            <a:r>
              <a:rPr lang="en-US">
                <a:latin typeface="Times New Roman" panose="02020603050405020304" charset="0"/>
              </a:rPr>
              <a:t> response speed. PIN photodiodes generate more electric current than the PN junction photodiodes with the same amount of light energy.</a:t>
            </a:r>
            <a:endParaRPr lang="en-US">
              <a:latin typeface="Times New Roman" panose="02020603050405020304" charset="0"/>
            </a:endParaRPr>
          </a:p>
        </p:txBody>
      </p:sp>
      <p:pic>
        <p:nvPicPr>
          <p:cNvPr id="4" name="Picture 3" descr="pinphotodiode"/>
          <p:cNvPicPr>
            <a:picLocks noChangeAspect="1"/>
          </p:cNvPicPr>
          <p:nvPr/>
        </p:nvPicPr>
        <p:blipFill>
          <a:blip r:embed="rId1"/>
          <a:stretch>
            <a:fillRect/>
          </a:stretch>
        </p:blipFill>
        <p:spPr>
          <a:xfrm>
            <a:off x="7137400" y="373380"/>
            <a:ext cx="4103370" cy="39814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1D7402">
                <a:lumMod val="68000"/>
              </a:srgbClr>
            </a:gs>
            <a:gs pos="23000">
              <a:schemeClr val="bg1"/>
            </a:gs>
          </a:gsLst>
          <a:lin ang="3840000" scaled="0"/>
        </a:gradFill>
        <a:effectLst/>
      </p:bgPr>
    </p:bg>
    <p:spTree>
      <p:nvGrpSpPr>
        <p:cNvPr id="1" name=""/>
        <p:cNvGrpSpPr/>
        <p:nvPr/>
      </p:nvGrpSpPr>
      <p:grpSpPr/>
      <p:sp>
        <p:nvSpPr>
          <p:cNvPr id="2" name="Title 1"/>
          <p:cNvSpPr>
            <a:spLocks noGrp="1"/>
          </p:cNvSpPr>
          <p:nvPr>
            <p:ph type="title"/>
          </p:nvPr>
        </p:nvSpPr>
        <p:spPr>
          <a:xfrm>
            <a:off x="506095" y="243840"/>
            <a:ext cx="10515600" cy="1325563"/>
          </a:xfrm>
        </p:spPr>
        <p:txBody>
          <a:bodyPr>
            <a:normAutofit fontScale="90000"/>
          </a:bodyPr>
          <a:p>
            <a:r>
              <a:rPr lang="en-US">
                <a:latin typeface="Times New Roman" panose="02020603050405020304" charset="0"/>
                <a:sym typeface="+mn-ea"/>
              </a:rPr>
              <a:t>Avalanche photodiode</a:t>
            </a:r>
            <a:br>
              <a:rPr lang="en-US">
                <a:latin typeface="Times New Roman" panose="02020603050405020304" charset="0"/>
              </a:rPr>
            </a:br>
            <a:endParaRPr lang="en-US"/>
          </a:p>
        </p:txBody>
      </p:sp>
      <p:sp>
        <p:nvSpPr>
          <p:cNvPr id="3" name="Content Placeholder 2"/>
          <p:cNvSpPr>
            <a:spLocks noGrp="1"/>
          </p:cNvSpPr>
          <p:nvPr>
            <p:ph idx="1"/>
          </p:nvPr>
        </p:nvSpPr>
        <p:spPr>
          <a:xfrm>
            <a:off x="309880" y="948690"/>
            <a:ext cx="10620375" cy="3430905"/>
          </a:xfrm>
        </p:spPr>
        <p:txBody>
          <a:bodyPr>
            <a:normAutofit lnSpcReduction="20000"/>
          </a:bodyPr>
          <a:p>
            <a:r>
              <a:rPr lang="en-US">
                <a:latin typeface="Times New Roman" panose="02020603050405020304" charset="0"/>
                <a:sym typeface="+mn-ea"/>
              </a:rPr>
              <a:t>The operation of avalanche photodiode is similar to the PN junction and PIN photodiode except that a high reverse bias voltage is applied in case of avalanche photodiode to achieve avalanche multiplication.When light energy is applied to the avalanche photodiode, electron-hole pairs are generated in the depletion. The generated electron-hole pairs experience a force due to the depletion region electric field and external electric field.In avalanche photodiode, a very high reverse bias voltage supply large amount of energy to the minority carriers (electron-hole pairs). The minority carriers which gains large amount of energy are accelerated to greater velocities.</a:t>
            </a:r>
            <a:endParaRPr lang="en-US">
              <a:latin typeface="Times New Roman" panose="02020603050405020304" charset="0"/>
            </a:endParaRPr>
          </a:p>
        </p:txBody>
      </p:sp>
      <p:pic>
        <p:nvPicPr>
          <p:cNvPr id="4" name="Picture 3" descr="photodetector-photodiode-8-638"/>
          <p:cNvPicPr>
            <a:picLocks noChangeAspect="1"/>
          </p:cNvPicPr>
          <p:nvPr/>
        </p:nvPicPr>
        <p:blipFill>
          <a:blip r:embed="rId1"/>
          <a:stretch>
            <a:fillRect/>
          </a:stretch>
        </p:blipFill>
        <p:spPr>
          <a:xfrm>
            <a:off x="7423785" y="4166870"/>
            <a:ext cx="4815840" cy="267525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100000">
              <a:srgbClr val="FFFF00"/>
            </a:gs>
          </a:gsLst>
          <a:lin ang="3840000" scaled="0"/>
        </a:gradFill>
        <a:effectLst/>
      </p:bgPr>
    </p:bg>
    <p:spTree>
      <p:nvGrpSpPr>
        <p:cNvPr id="1" name=""/>
        <p:cNvGrpSpPr/>
        <p:nvPr/>
      </p:nvGrpSpPr>
      <p:grpSpPr/>
      <p:sp>
        <p:nvSpPr>
          <p:cNvPr id="2" name="Title 1"/>
          <p:cNvSpPr>
            <a:spLocks noGrp="1"/>
          </p:cNvSpPr>
          <p:nvPr>
            <p:ph type="title"/>
          </p:nvPr>
        </p:nvSpPr>
        <p:spPr>
          <a:xfrm>
            <a:off x="97790" y="168275"/>
            <a:ext cx="10515600" cy="1325563"/>
          </a:xfrm>
        </p:spPr>
        <p:txBody>
          <a:bodyPr/>
          <a:p>
            <a:r>
              <a:rPr lang="en-US" sz="4000">
                <a:latin typeface="Times New Roman" panose="02020603050405020304" charset="0"/>
              </a:rPr>
              <a:t>Photodiode applications</a:t>
            </a:r>
            <a:endParaRPr lang="en-US" sz="4000">
              <a:latin typeface="Times New Roman" panose="02020603050405020304" charset="0"/>
            </a:endParaRPr>
          </a:p>
        </p:txBody>
      </p:sp>
      <p:sp>
        <p:nvSpPr>
          <p:cNvPr id="3" name="Content Placeholder 2"/>
          <p:cNvSpPr>
            <a:spLocks noGrp="1"/>
          </p:cNvSpPr>
          <p:nvPr>
            <p:ph idx="1"/>
          </p:nvPr>
        </p:nvSpPr>
        <p:spPr>
          <a:xfrm>
            <a:off x="97790" y="1070610"/>
            <a:ext cx="8023225" cy="5741670"/>
          </a:xfrm>
        </p:spPr>
        <p:txBody>
          <a:bodyPr>
            <a:normAutofit/>
          </a:bodyPr>
          <a:p>
            <a:pPr>
              <a:buFont typeface="Wingdings" panose="05000000000000000000" charset="0"/>
              <a:buChar char="v"/>
            </a:pPr>
            <a:r>
              <a:rPr lang="ro-RO" altLang="en-US"/>
              <a:t>  </a:t>
            </a:r>
            <a:r>
              <a:rPr lang="en-US"/>
              <a:t>The various applications of photodiodes are</a:t>
            </a:r>
            <a:r>
              <a:rPr lang="ro-RO" altLang="en-US"/>
              <a:t>:</a:t>
            </a:r>
            <a:endParaRPr lang="ro-RO" altLang="en-US"/>
          </a:p>
          <a:p>
            <a:pPr marL="514350" indent="-514350">
              <a:buAutoNum type="arabicPeriod"/>
            </a:pPr>
            <a:r>
              <a:rPr lang="en-US">
                <a:latin typeface="Times New Roman" panose="02020603050405020304" charset="0"/>
              </a:rPr>
              <a:t>Compact disc players</a:t>
            </a:r>
            <a:endParaRPr lang="en-US">
              <a:latin typeface="Times New Roman" panose="02020603050405020304" charset="0"/>
            </a:endParaRPr>
          </a:p>
          <a:p>
            <a:pPr marL="514350" indent="-514350">
              <a:buAutoNum type="arabicPeriod"/>
            </a:pPr>
            <a:r>
              <a:rPr lang="en-US">
                <a:latin typeface="Times New Roman" panose="02020603050405020304" charset="0"/>
              </a:rPr>
              <a:t>Smoke detectors</a:t>
            </a:r>
            <a:endParaRPr lang="en-US">
              <a:latin typeface="Times New Roman" panose="02020603050405020304" charset="0"/>
            </a:endParaRPr>
          </a:p>
          <a:p>
            <a:pPr marL="514350" indent="-514350">
              <a:buAutoNum type="arabicPeriod"/>
            </a:pPr>
            <a:r>
              <a:rPr lang="en-US">
                <a:latin typeface="Times New Roman" panose="02020603050405020304" charset="0"/>
              </a:rPr>
              <a:t>Space applications</a:t>
            </a:r>
            <a:endParaRPr lang="en-US">
              <a:latin typeface="Times New Roman" panose="02020603050405020304" charset="0"/>
            </a:endParaRPr>
          </a:p>
          <a:p>
            <a:pPr marL="514350" indent="-514350">
              <a:buAutoNum type="arabicPeriod"/>
            </a:pPr>
            <a:r>
              <a:rPr lang="en-US">
                <a:latin typeface="Times New Roman" panose="02020603050405020304" charset="0"/>
              </a:rPr>
              <a:t>Photodiodes are used in medical applications such as computed tomography, instruments to analyze samples, and pulse oximeters.</a:t>
            </a:r>
            <a:endParaRPr lang="en-US">
              <a:latin typeface="Times New Roman" panose="02020603050405020304" charset="0"/>
            </a:endParaRPr>
          </a:p>
          <a:p>
            <a:pPr marL="514350" indent="-514350">
              <a:buAutoNum type="arabicPeriod"/>
            </a:pPr>
            <a:r>
              <a:rPr lang="en-US">
                <a:latin typeface="Times New Roman" panose="02020603050405020304" charset="0"/>
              </a:rPr>
              <a:t>Photodiodes are used for optical communications.</a:t>
            </a:r>
            <a:endParaRPr lang="en-US">
              <a:latin typeface="Times New Roman" panose="02020603050405020304" charset="0"/>
            </a:endParaRPr>
          </a:p>
          <a:p>
            <a:pPr marL="514350" indent="-514350">
              <a:buAutoNum type="arabicPeriod"/>
            </a:pPr>
            <a:r>
              <a:rPr lang="en-US">
                <a:latin typeface="Times New Roman" panose="02020603050405020304" charset="0"/>
              </a:rPr>
              <a:t>Photodiodes are used to measure extremely low light intensities. </a:t>
            </a:r>
            <a:endParaRPr lang="en-US">
              <a:latin typeface="Times New Roman" panose="0202060305040502030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descr="rp7903a"/>
          <p:cNvPicPr>
            <a:picLocks noChangeAspect="1"/>
          </p:cNvPicPr>
          <p:nvPr/>
        </p:nvPicPr>
        <p:blipFill>
          <a:blip r:embed="rId1"/>
          <a:stretch>
            <a:fillRect/>
          </a:stretch>
        </p:blipFill>
        <p:spPr>
          <a:xfrm>
            <a:off x="59055" y="2726055"/>
            <a:ext cx="3982085" cy="4100830"/>
          </a:xfrm>
          <a:prstGeom prst="rect">
            <a:avLst/>
          </a:prstGeom>
        </p:spPr>
      </p:pic>
      <p:pic>
        <p:nvPicPr>
          <p:cNvPr id="5" name="Picture 4" descr="databank3-2"/>
          <p:cNvPicPr>
            <a:picLocks noChangeAspect="1"/>
          </p:cNvPicPr>
          <p:nvPr/>
        </p:nvPicPr>
        <p:blipFill>
          <a:blip r:embed="rId2"/>
          <a:stretch>
            <a:fillRect/>
          </a:stretch>
        </p:blipFill>
        <p:spPr>
          <a:xfrm>
            <a:off x="4856480" y="-1905"/>
            <a:ext cx="7314565" cy="2727325"/>
          </a:xfrm>
          <a:prstGeom prst="rect">
            <a:avLst/>
          </a:prstGeom>
        </p:spPr>
      </p:pic>
      <p:pic>
        <p:nvPicPr>
          <p:cNvPr id="6" name="Picture 5" descr="apps_space_satellite"/>
          <p:cNvPicPr>
            <a:picLocks noChangeAspect="1"/>
          </p:cNvPicPr>
          <p:nvPr/>
        </p:nvPicPr>
        <p:blipFill>
          <a:blip r:embed="rId3"/>
          <a:stretch>
            <a:fillRect/>
          </a:stretch>
        </p:blipFill>
        <p:spPr>
          <a:xfrm>
            <a:off x="8695055" y="2725420"/>
            <a:ext cx="3475990" cy="4101465"/>
          </a:xfrm>
          <a:prstGeom prst="rect">
            <a:avLst/>
          </a:prstGeom>
        </p:spPr>
      </p:pic>
      <p:pic>
        <p:nvPicPr>
          <p:cNvPr id="7" name="Picture 6" descr="ct scan diagram"/>
          <p:cNvPicPr>
            <a:picLocks noChangeAspect="1"/>
          </p:cNvPicPr>
          <p:nvPr/>
        </p:nvPicPr>
        <p:blipFill>
          <a:blip r:embed="rId4"/>
          <a:stretch>
            <a:fillRect/>
          </a:stretch>
        </p:blipFill>
        <p:spPr>
          <a:xfrm>
            <a:off x="59055" y="-1905"/>
            <a:ext cx="4410710" cy="2437765"/>
          </a:xfrm>
          <a:prstGeom prst="rect">
            <a:avLst/>
          </a:prstGeom>
        </p:spPr>
      </p:pic>
      <p:pic>
        <p:nvPicPr>
          <p:cNvPr id="8" name="Picture 7" descr="images"/>
          <p:cNvPicPr>
            <a:picLocks noChangeAspect="1"/>
          </p:cNvPicPr>
          <p:nvPr/>
        </p:nvPicPr>
        <p:blipFill>
          <a:blip r:embed="rId5"/>
          <a:stretch>
            <a:fillRect/>
          </a:stretch>
        </p:blipFill>
        <p:spPr>
          <a:xfrm>
            <a:off x="4040505" y="2435860"/>
            <a:ext cx="4654550" cy="1645285"/>
          </a:xfrm>
          <a:prstGeom prst="rect">
            <a:avLst/>
          </a:prstGeom>
        </p:spPr>
      </p:pic>
      <p:pic>
        <p:nvPicPr>
          <p:cNvPr id="9" name="Picture 8" descr="pulseox1-e1430533969860"/>
          <p:cNvPicPr>
            <a:picLocks noChangeAspect="1"/>
          </p:cNvPicPr>
          <p:nvPr/>
        </p:nvPicPr>
        <p:blipFill>
          <a:blip r:embed="rId6"/>
          <a:stretch>
            <a:fillRect/>
          </a:stretch>
        </p:blipFill>
        <p:spPr>
          <a:xfrm>
            <a:off x="4143375" y="4081145"/>
            <a:ext cx="4552315" cy="27457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90220" y="106680"/>
            <a:ext cx="6089015" cy="781685"/>
          </a:xfrm>
        </p:spPr>
        <p:txBody>
          <a:bodyPr>
            <a:normAutofit fontScale="90000"/>
          </a:bodyPr>
          <a:p>
            <a:r>
              <a:rPr lang="ro-RO" altLang="en-US" sz="4800">
                <a:latin typeface="Segoe Script" panose="030B0504020000000003" charset="0"/>
              </a:rPr>
              <a:t>Thanks !!!!!</a:t>
            </a:r>
            <a:endParaRPr lang="ro-RO" altLang="en-US" sz="4800">
              <a:latin typeface="Segoe Script" panose="030B0504020000000003" charset="0"/>
            </a:endParaRPr>
          </a:p>
        </p:txBody>
      </p:sp>
      <p:sp>
        <p:nvSpPr>
          <p:cNvPr id="3" name="Content Placeholder 2"/>
          <p:cNvSpPr>
            <a:spLocks noGrp="1"/>
          </p:cNvSpPr>
          <p:nvPr>
            <p:ph idx="1"/>
          </p:nvPr>
        </p:nvSpPr>
        <p:spPr>
          <a:xfrm>
            <a:off x="490220" y="782955"/>
            <a:ext cx="10515600" cy="1572260"/>
          </a:xfrm>
        </p:spPr>
        <p:txBody>
          <a:bodyPr/>
          <a:p>
            <a:pPr marL="0" indent="0">
              <a:buNone/>
            </a:pPr>
            <a:r>
              <a:rPr lang="ro-RO" altLang="en-US"/>
              <a:t>I know that this wasn't the greatest presentation ever ,</a:t>
            </a:r>
            <a:endParaRPr lang="ro-RO" altLang="en-US"/>
          </a:p>
          <a:p>
            <a:pPr marL="0" indent="0">
              <a:buNone/>
            </a:pPr>
            <a:r>
              <a:rPr lang="ro-RO" altLang="en-US"/>
              <a:t>But  I hope that you have learn some new cool stuff , and thanks a lot for the time you've given to me . </a:t>
            </a:r>
            <a:endParaRPr lang="ro-RO" altLang="en-US"/>
          </a:p>
        </p:txBody>
      </p:sp>
      <p:pic>
        <p:nvPicPr>
          <p:cNvPr id="4" name="Picture 3" descr="images"/>
          <p:cNvPicPr>
            <a:picLocks noChangeAspect="1"/>
          </p:cNvPicPr>
          <p:nvPr/>
        </p:nvPicPr>
        <p:blipFill>
          <a:blip r:embed="rId1"/>
          <a:stretch>
            <a:fillRect/>
          </a:stretch>
        </p:blipFill>
        <p:spPr>
          <a:xfrm>
            <a:off x="838200" y="2355215"/>
            <a:ext cx="10516235" cy="447738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3623</Words>
  <Application>WPS Presentation</Application>
  <PresentationFormat>Widescreen</PresentationFormat>
  <Paragraphs>62</Paragraphs>
  <Slides>11</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11</vt:i4>
      </vt:variant>
    </vt:vector>
  </HeadingPairs>
  <TitlesOfParts>
    <vt:vector size="21" baseType="lpstr">
      <vt:lpstr>Arial</vt:lpstr>
      <vt:lpstr>SimSun</vt:lpstr>
      <vt:lpstr>Wingdings</vt:lpstr>
      <vt:lpstr>Times New Roman</vt:lpstr>
      <vt:lpstr>Wingdings</vt:lpstr>
      <vt:lpstr>Segoe Script</vt:lpstr>
      <vt:lpstr>Calibri Light</vt:lpstr>
      <vt:lpstr>Microsoft YaHei</vt:lpstr>
      <vt:lpstr>Calibri</vt:lpstr>
      <vt:lpstr>Office Theme</vt:lpstr>
      <vt:lpstr>Photodiode</vt:lpstr>
      <vt:lpstr>PowerPoint 演示文稿</vt:lpstr>
      <vt:lpstr>PowerPoint 演示文稿</vt:lpstr>
      <vt:lpstr>Principle of operation</vt:lpstr>
      <vt:lpstr>Types </vt:lpstr>
      <vt:lpstr>PN junction photodiode </vt:lpstr>
      <vt:lpstr>PIN photodiode</vt:lpstr>
      <vt:lpstr>Avalanche photodiode </vt:lpstr>
      <vt:lpstr>Photodiode applications</vt:lpstr>
      <vt:lpstr>PowerPoint 演示文稿</vt:lpstr>
      <vt:lpstr>Thanks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Photodiode</dc:title>
  <dc:creator>Dani-Foca</dc:creator>
  <cp:lastModifiedBy>Dani-Foca</cp:lastModifiedBy>
  <cp:revision>8</cp:revision>
  <dcterms:created xsi:type="dcterms:W3CDTF">2017-06-05T19:27:00Z</dcterms:created>
  <dcterms:modified xsi:type="dcterms:W3CDTF">2017-06-12T20:41:38Z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1033-10.2.0.5853</vt:lpwstr>
  </property>
</Properties>
</file>